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1" r:id="rId2"/>
    <p:sldId id="277" r:id="rId3"/>
    <p:sldId id="309" r:id="rId4"/>
    <p:sldId id="333" r:id="rId5"/>
    <p:sldId id="313" r:id="rId6"/>
    <p:sldId id="312" r:id="rId7"/>
    <p:sldId id="316" r:id="rId8"/>
    <p:sldId id="317" r:id="rId9"/>
    <p:sldId id="318" r:id="rId10"/>
    <p:sldId id="315" r:id="rId11"/>
    <p:sldId id="328" r:id="rId12"/>
    <p:sldId id="320" r:id="rId13"/>
    <p:sldId id="321" r:id="rId14"/>
    <p:sldId id="322" r:id="rId15"/>
    <p:sldId id="331" r:id="rId16"/>
    <p:sldId id="330" r:id="rId17"/>
    <p:sldId id="332" r:id="rId18"/>
    <p:sldId id="324" r:id="rId19"/>
    <p:sldId id="342" r:id="rId20"/>
    <p:sldId id="311" r:id="rId21"/>
    <p:sldId id="305" r:id="rId22"/>
    <p:sldId id="343" r:id="rId23"/>
    <p:sldId id="308" r:id="rId24"/>
    <p:sldId id="307" r:id="rId25"/>
    <p:sldId id="336" r:id="rId26"/>
    <p:sldId id="337" r:id="rId27"/>
    <p:sldId id="339" r:id="rId28"/>
    <p:sldId id="340" r:id="rId29"/>
    <p:sldId id="341" r:id="rId3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86CC9BCA-3976-40DD-A016-02789B103CF7}">
          <p14:sldIdLst>
            <p14:sldId id="261"/>
            <p14:sldId id="277"/>
            <p14:sldId id="281"/>
            <p14:sldId id="309"/>
            <p14:sldId id="313"/>
            <p14:sldId id="312"/>
            <p14:sldId id="316"/>
            <p14:sldId id="317"/>
            <p14:sldId id="318"/>
            <p14:sldId id="333"/>
            <p14:sldId id="315"/>
            <p14:sldId id="328"/>
            <p14:sldId id="320"/>
            <p14:sldId id="321"/>
            <p14:sldId id="322"/>
            <p14:sldId id="331"/>
            <p14:sldId id="326"/>
            <p14:sldId id="330"/>
            <p14:sldId id="332"/>
            <p14:sldId id="324"/>
            <p14:sldId id="327"/>
            <p14:sldId id="311"/>
            <p14:sldId id="305"/>
            <p14:sldId id="329"/>
            <p14:sldId id="308"/>
            <p14:sldId id="306"/>
            <p14:sldId id="307"/>
          </p14:sldIdLst>
        </p14:section>
        <p14:section name="Раздел без заголовка" id="{9E076AFB-4027-4682-858E-BCBDABFCB05D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99"/>
    <a:srgbClr val="6600FF"/>
    <a:srgbClr val="D5F4FF"/>
    <a:srgbClr val="9BE5FF"/>
    <a:srgbClr val="0099CC"/>
    <a:srgbClr val="00FFCC"/>
    <a:srgbClr val="CCFF99"/>
    <a:srgbClr val="33CCCC"/>
    <a:srgbClr val="009999"/>
    <a:srgbClr val="FDEDF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246" autoAdjust="0"/>
  </p:normalViewPr>
  <p:slideViewPr>
    <p:cSldViewPr>
      <p:cViewPr varScale="1">
        <p:scale>
          <a:sx n="80" d="100"/>
          <a:sy n="80" d="100"/>
        </p:scale>
        <p:origin x="-96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5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D450D-F53E-455A-BD1B-03021BECFB28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1363"/>
            <a:ext cx="662305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715715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6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428246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B647A-5958-4364-B8A5-A22A9177C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1088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3577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840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2840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28407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2840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2840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2840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2840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B647A-5958-4364-B8A5-A22A9177C63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26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B647A-5958-4364-B8A5-A22A9177C63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26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B647A-5958-4364-B8A5-A22A9177C63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26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1343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1343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1343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8870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357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355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479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642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596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233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512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32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685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017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907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639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C7A95-7F46-49DF-9D98-1208D6505E95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614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C5F75C67850FA9265A1A7A6528A743091E8A1DD6C110898FE5E1A80524B338837B71D05EB6E7701ED46BE9FC92630F36AE3F24B4C1644BFWEU1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8663492"/>
              </p:ext>
            </p:extLst>
          </p:nvPr>
        </p:nvGraphicFramePr>
        <p:xfrm>
          <a:off x="0" y="-183074"/>
          <a:ext cx="12192000" cy="6309554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302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4000" b="1" kern="1200" dirty="0" smtClean="0">
                        <a:solidFill>
                          <a:srgbClr val="002060"/>
                        </a:solidFill>
                        <a:latin typeface="Franklin Gothic Book" panose="020B05030201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altLang="ru-RU" sz="48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altLang="ru-RU" sz="4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сведений о трудовой деятельности в электронном виде</a:t>
                      </a:r>
                    </a:p>
                    <a:p>
                      <a:pPr algn="ctr"/>
                      <a:r>
                        <a:rPr lang="ru-RU" altLang="ru-RU" sz="4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altLang="ru-RU" sz="4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 «Электронная трудовая книжка») </a:t>
                      </a:r>
                    </a:p>
                    <a:p>
                      <a:pPr algn="ctr"/>
                      <a:r>
                        <a:rPr lang="ru-RU" altLang="ru-RU" sz="4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ru-RU" sz="4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pfrf.ru/</a:t>
                      </a:r>
                      <a:r>
                        <a:rPr lang="en-US" altLang="ru-RU" sz="48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etk</a:t>
                      </a:r>
                      <a:r>
                        <a:rPr lang="en-US" altLang="ru-RU" sz="4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altLang="ru-RU" sz="4800" b="1" u="sng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4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kern="1200" dirty="0" smtClean="0">
                        <a:solidFill>
                          <a:srgbClr val="002060"/>
                        </a:solidFill>
                        <a:latin typeface="Franklin Gothic Medium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1559496" y="0"/>
            <a:ext cx="3168352" cy="188640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36160" y="6696744"/>
            <a:ext cx="3168352" cy="188640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32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tint val="66000"/>
                <a:satMod val="160000"/>
                <a:lumMod val="73000"/>
                <a:lumOff val="27000"/>
              </a:schemeClr>
            </a:gs>
            <a:gs pos="98000">
              <a:schemeClr val="accent1">
                <a:tint val="44500"/>
                <a:satMod val="160000"/>
                <a:lumMod val="0"/>
                <a:lumOff val="100000"/>
                <a:alpha val="3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1919537" y="980728"/>
            <a:ext cx="8570940" cy="547260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/>
            </a:r>
            <a:b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</a:b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		 </a:t>
            </a:r>
          </a:p>
          <a:p>
            <a:pPr marL="0" indent="0" algn="just">
              <a:buNone/>
              <a:defRPr/>
            </a:pPr>
            <a:endParaRPr lang="ru-RU" altLang="ru-RU" sz="21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F2B106-6A51-45D5-9B3C-2989B1FE846C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 alt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2207568" y="-27384"/>
          <a:ext cx="8178344" cy="707367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8178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736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35560" y="548683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ЗАКОНОДАТЕЛЬСТВА                       ОБ ИНДИВИДУАЛЬНОМ (ПЕРСОНИФИЦИРОВАННОМ) УЧЕТЕ, НАПРАВЛЕННЫЕ                     НА РЕАЛИЗАЦИЮ                    ПРОЕКТА                          «ЭЛЕКТРОННАЯ ТРУДОВАЯ КНИЖКА»</a:t>
            </a:r>
          </a:p>
        </p:txBody>
      </p:sp>
    </p:spTree>
    <p:extLst>
      <p:ext uri="{BB962C8B-B14F-4D97-AF65-F5344CB8AC3E}">
        <p14:creationId xmlns:p14="http://schemas.microsoft.com/office/powerpoint/2010/main" xmlns="" val="25236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03513" y="116632"/>
            <a:ext cx="8785251" cy="15121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работодателя (страхователя) возложена </a:t>
            </a:r>
            <a:r>
              <a:rPr lang="ru-RU" sz="22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обязанность                                           с 1 января 2020 года представлять 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информационную систему Пенсионного фонда Российской Федерации                                                             сведения о трудовой деятельности зарегистрированных лиц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879976" y="1700811"/>
            <a:ext cx="360040" cy="216023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03513" y="1988840"/>
            <a:ext cx="8785316" cy="47525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500" b="1" i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В целях Федерального закона от 01.04.1996 № 27-ФЗ  в части формирования сведений о трудовой деятельности </a:t>
            </a:r>
            <a:r>
              <a:rPr lang="ru-RU" sz="25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под ТРУДОВОВОЙ ДЕЯТЕЛЬНОСТЬЮ понимаются: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периоды работы </a:t>
            </a:r>
            <a:r>
              <a:rPr lang="ru-RU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 трудовому договору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(включая работу по совместительству);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периоды замещения государственных и муниципальных должностей;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периоды замещения должностей государственной гражданской и муниципальной службы;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периоды профессиональной служебной деятельности в отношении отдельных категорий зарегистрированных лиц</a:t>
            </a:r>
          </a:p>
        </p:txBody>
      </p:sp>
    </p:spTree>
    <p:extLst>
      <p:ext uri="{BB962C8B-B14F-4D97-AF65-F5344CB8AC3E}">
        <p14:creationId xmlns:p14="http://schemas.microsoft.com/office/powerpoint/2010/main" xmlns="" val="57956220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31504" y="0"/>
            <a:ext cx="8928992" cy="11967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88900" dist="50800" dir="1518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ИНДИВИДУАЛЬНЫЙ ЛИЦЕВОЙ СЧЕТ, ОТКРЫТЫЙ ПЕНСИОННЫМ ФОНДОМ РФ  НА КАЖДОЕ ЗАРЕГИСТРИРОВАННОЕ ЛИЦО В СИСТЕМЕ ИНДИВИДУАЛЬНОГО (ПЕРСОНИФИЦИРОВАННОГО) УЧЕТА, СОСТОИТ ИЗ: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47528" y="2996952"/>
            <a:ext cx="1296144" cy="21602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ОБЩАЯ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75512" y="1484784"/>
            <a:ext cx="4284984" cy="97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ОДНОГО РАЗДЕЛА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00056" y="2924944"/>
            <a:ext cx="3888432" cy="3600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«СВЕДЕНИЯ О ТРУДОВОЙ ДЕЯТЕЛЬНОСТИ»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63752" y="2996952"/>
            <a:ext cx="2304256" cy="20162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СПЕЦИАЛЬНАЯ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79576" y="5373216"/>
            <a:ext cx="3312368" cy="12961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ПРОФЕССИОНАЛЬНАЯ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4871864" y="2564904"/>
            <a:ext cx="144016" cy="360040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75520" y="1484784"/>
            <a:ext cx="4284984" cy="97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ТРЁХ ЧАСТЕЙ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3503712" y="2492896"/>
            <a:ext cx="144016" cy="2808312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23" name="Стрелка вниз 22"/>
          <p:cNvSpPr/>
          <p:nvPr/>
        </p:nvSpPr>
        <p:spPr>
          <a:xfrm>
            <a:off x="2423592" y="2564904"/>
            <a:ext cx="144016" cy="360040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24" name="Стрелка вниз 23"/>
          <p:cNvSpPr/>
          <p:nvPr/>
        </p:nvSpPr>
        <p:spPr>
          <a:xfrm>
            <a:off x="8328248" y="2492896"/>
            <a:ext cx="144016" cy="360040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</p:spTree>
    <p:extLst>
      <p:ext uri="{BB962C8B-B14F-4D97-AF65-F5344CB8AC3E}">
        <p14:creationId xmlns:p14="http://schemas.microsoft.com/office/powerpoint/2010/main" xmlns="" val="280219074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524000" y="980728"/>
            <a:ext cx="9144000" cy="5877272"/>
          </a:xfrm>
          <a:prstGeom prst="roundRect">
            <a:avLst>
              <a:gd name="adj" fmla="val 2145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defRPr/>
            </a:pPr>
            <a:r>
              <a:rPr lang="ru-RU" sz="1600" b="1" dirty="0">
                <a:solidFill>
                  <a:srgbClr val="800080"/>
                </a:solidFill>
                <a:latin typeface="+mj-lt"/>
                <a:cs typeface="Times New Roman" pitchFamily="18" charset="0"/>
              </a:rPr>
              <a:t>                    </a:t>
            </a:r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МЕСТО РАБОТЫ: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 страхователя; 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об изменении наименования страхователя, основание изменения его      наименования (реквизиты приказов (распоряжений), иных решений или документов, подтверждающих изменение наименования страхователя);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регистрационный номер страхователя;</a:t>
            </a:r>
          </a:p>
          <a:p>
            <a:pPr marL="228600" indent="-228600" algn="just">
              <a:defRPr/>
            </a:pPr>
            <a:endParaRPr lang="ru-RU" sz="8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228600" indent="-228600" algn="just">
              <a:defRPr/>
            </a:pPr>
            <a:r>
              <a:rPr lang="ru-RU" sz="17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2.  СВЕДЕНИЯ О ВЫПОЛНЯЕМОЙ РАБОТЕ И ПЕРИОДАХ РАБОТЫ: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сведения о приеме на работу с указанием (при наличии) структурного подразделения    страхователя, в которое принят работник;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трудовая функция (работа по должности в соответствии со штатным расписанием, профессии, специальности с указанием квалификации; конкретный вид поручаемой работнику работы);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сведения о переводах на другую постоянную работу;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сведения об увольнении, основаниях и причинах прекращения трудовых отношений;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реквизиты приказов (распоряжений), иных решений или документов, подтверждающих оформление трудовых отношений;</a:t>
            </a:r>
          </a:p>
          <a:p>
            <a:pPr algn="just">
              <a:defRPr/>
            </a:pP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7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3. ИНФОРМАЦИЯ О ПОДАЧЕ ЗАРЕГИСТРИРОВАННЫМ ЛИЦОМ ЗАЯВЛЕНИЯ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продолжении ведения страхователем трудовой книжки в соответствии со статьей 66 ТК РФ либо о предоставлении страхователем ему сведений о трудовой деятельности в соответствии со статьей 66.1 ТК РФ. </a:t>
            </a:r>
          </a:p>
          <a:p>
            <a:pPr marL="228600" indent="-228600" algn="just">
              <a:defRPr/>
            </a:pPr>
            <a:endParaRPr lang="ru-RU" sz="14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5663953" y="476672"/>
            <a:ext cx="776139" cy="487772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24000" y="4"/>
            <a:ext cx="9144000" cy="62068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РАЗДЕЛЕ «СВЕДЕНИЯ О ТРУДОВОЙ ДЕЯТЕЛЬНОСТИ» УКАЗЫВАЮТСЯ:</a:t>
            </a:r>
          </a:p>
        </p:txBody>
      </p:sp>
    </p:spTree>
    <p:extLst>
      <p:ext uri="{BB962C8B-B14F-4D97-AF65-F5344CB8AC3E}">
        <p14:creationId xmlns:p14="http://schemas.microsoft.com/office/powerpoint/2010/main" xmlns="" val="111447558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03512" y="1412776"/>
            <a:ext cx="8856984" cy="5445224"/>
          </a:xfrm>
          <a:prstGeom prst="roundRect">
            <a:avLst>
              <a:gd name="adj" fmla="val 21456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2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наступлении «кадрового мероприятия»: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приема на работу;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переводов на другую </a:t>
            </a:r>
            <a:r>
              <a:rPr lang="ru-RU" sz="22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постоянную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работу;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увольнения.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подаче зарегистрированным лицом соответствующего заявления: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подачи зарегистрированными лицами заявлений о продолжении ведения страхователем трудовых книжек в соответствии со статьей 66 ТК РФ (в бумажном виде);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подачи зарегистрированными лицами заявлений о предоставлении страхователем зарегистрированным лицам сведений о трудовой деятельности в соответствии со статьей 66.1 ТК РФ (в электронном виде)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24000" y="4"/>
            <a:ext cx="9144000" cy="1268759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2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СЛУЧАИ</a:t>
            </a:r>
            <a:r>
              <a:rPr lang="ru-RU" sz="16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6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ПРИ НАСТУПЛЕНИИ КОТОРЫХ СТРАХОВАТЕЛЬ ОБЯЗАН ПРЕДСТАВИТЬ СВЕДЕНИЯ О ТРУДОВОЙ ДЕЯТЕЛЬНОСТИ ЗАРЕГИСТРИРОВАННОГО ЛИЦА </a:t>
            </a:r>
          </a:p>
          <a:p>
            <a:pPr algn="ctr"/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(пункту 2.4 статьи 11 Закона № 27-ФЗ ) </a:t>
            </a:r>
          </a:p>
        </p:txBody>
      </p:sp>
    </p:spTree>
    <p:extLst>
      <p:ext uri="{BB962C8B-B14F-4D97-AF65-F5344CB8AC3E}">
        <p14:creationId xmlns:p14="http://schemas.microsoft.com/office/powerpoint/2010/main" xmlns="" val="126593639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9521" y="980728"/>
            <a:ext cx="11644395" cy="5877272"/>
          </a:xfrm>
          <a:prstGeom prst="roundRect">
            <a:avLst>
              <a:gd name="adj" fmla="val 21456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0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20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году (с 1 января 2020 года)</a:t>
            </a:r>
            <a:endParaRPr lang="ru-RU" sz="20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2020 год – переходный период. В течение этого года будет осуществляться первичное наполнение информационной базы Пенсионного фонда Российской Федерации.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Сведения о трудовой деятельности зарегистрированного лица подлежат представлению </a:t>
            </a:r>
            <a:r>
              <a:rPr lang="ru-RU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НЕ ПОЗДНЕЕ </a:t>
            </a:r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15-ГО </a:t>
            </a:r>
            <a:r>
              <a:rPr lang="ru-RU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ЧИСЛА МЕСЯЦА, следующего за месяцем</a:t>
            </a:r>
            <a:r>
              <a:rPr lang="ru-RU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котором имели место: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кадровые случаи (приема на работу, переводов на другую </a:t>
            </a: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постоянную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работу, увольнения)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либо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подача работником соответствующего заявления (о продолжении ведения страхователем трудовых книжек в бумажном виде либо о предоставлении страхователем зарегистрированным лицам сведений о трудовой деятельности в электронном виде).</a:t>
            </a:r>
          </a:p>
          <a:p>
            <a:pPr lvl="0" algn="just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Первая отчетная кампания за январь 2020 года состоится в период               не позднее 17-го февраля 2020 года*. </a:t>
            </a:r>
          </a:p>
          <a:p>
            <a:pPr lvl="0" algn="just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*15.02.2020 приходится на субботу.  </a:t>
            </a:r>
            <a:endPara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представлении </a:t>
            </a:r>
            <a:r>
              <a:rPr lang="ru-RU" altLang="ru-RU" sz="1600" b="1" u="sng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ВПЕРВЫЕ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сведений за месяц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работников, у которых в отчетном периоде – месяце имел место кадровый случай или было подано соответствующее заявление, страхователь представляет сведения о его трудовой деятельности </a:t>
            </a:r>
            <a:r>
              <a:rPr lang="ru-RU" altLang="ru-RU" sz="16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по состоянию на 1 января 2020 года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u="sng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у данного страхователя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24000" y="4"/>
            <a:ext cx="9144000" cy="836711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2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СРОКИ представления страхователями (работодателями) сведений о трудовой деятельности зарегистрированных лиц в органы ПФР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году</a:t>
            </a:r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6593639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3885008"/>
              </p:ext>
            </p:extLst>
          </p:nvPr>
        </p:nvGraphicFramePr>
        <p:xfrm>
          <a:off x="2" y="-27384"/>
          <a:ext cx="12191999" cy="1595405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5954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Сроки представления страхователями (работодателями)  сведений о трудовой деятельности зарегистрированных лиц в органы ПФР 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2021 году</a:t>
                      </a:r>
                      <a:endParaRPr lang="ru-RU" sz="24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endParaRPr lang="ru-RU" sz="1800" b="1" i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solidFill>
                      <a:srgbClr val="CC99FF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1" name="Объект 2"/>
          <p:cNvSpPr txBox="1">
            <a:spLocks/>
          </p:cNvSpPr>
          <p:nvPr/>
        </p:nvSpPr>
        <p:spPr>
          <a:xfrm>
            <a:off x="2" y="1483668"/>
            <a:ext cx="12191999" cy="5373216"/>
          </a:xfrm>
          <a:prstGeom prst="rect">
            <a:avLst/>
          </a:prstGeom>
          <a:solidFill>
            <a:srgbClr val="FDEDFB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spcBef>
                <a:spcPts val="0"/>
              </a:spcBef>
              <a:spcAft>
                <a:spcPts val="1200"/>
              </a:spcAft>
              <a:buAutoNum type="arabicPeriod"/>
              <a:defRPr/>
            </a:pPr>
            <a:r>
              <a:rPr lang="ru-RU" sz="2800" b="1" u="sng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u="sng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2021 году – не позднее 15 февраля 2021 года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defRPr/>
            </a:pPr>
            <a:endParaRPr lang="ru-RU" sz="2800" b="1" i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Страхователь представляет сведения о трудовой деятельности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состоянию на 1 января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данного страхователя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зарегистрированное лицо, у которого в течение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 отсутствовали кадровые случаи, указанные в пункте 2.4 статьи 11 Закона № 27-ФЗ (прием на работу, перевод, увольнение), и данное лицо не подавало работодателю соответствующее заявление.</a:t>
            </a:r>
          </a:p>
          <a:p>
            <a:pPr algn="just">
              <a:defRPr/>
            </a:pPr>
            <a:endParaRPr lang="ru-RU" alt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31506" y="0"/>
            <a:ext cx="2875895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2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0102660"/>
              </p:ext>
            </p:extLst>
          </p:nvPr>
        </p:nvGraphicFramePr>
        <p:xfrm>
          <a:off x="0" y="0"/>
          <a:ext cx="12192000" cy="1646114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8091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Сроки представления страхователями (работодателями)  сведений о трудовой деятельности зарегистрированных лиц в органы ПФР 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2021 году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endParaRPr lang="ru-RU" sz="1800" b="1" i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solidFill>
                      <a:schemeClr val="accent2">
                        <a:lumMod val="40000"/>
                        <a:lumOff val="60000"/>
                        <a:alpha val="2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1" name="Объект 2"/>
          <p:cNvSpPr txBox="1">
            <a:spLocks/>
          </p:cNvSpPr>
          <p:nvPr/>
        </p:nvSpPr>
        <p:spPr>
          <a:xfrm>
            <a:off x="1" y="1340768"/>
            <a:ext cx="12192001" cy="55172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20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Начиная с 1 января 2021 года </a:t>
            </a:r>
            <a:r>
              <a:rPr lang="ru-RU" altLang="ru-RU" sz="20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(в текущем режиме)</a:t>
            </a:r>
            <a:endParaRPr lang="ru-RU" altLang="ru-RU" sz="2000" b="1" u="sng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1) Сведения о трудовой деятельности зарегистрированного лица подлежат представлению в случаях: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перевода</a:t>
            </a: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другую постоянную работу, 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подачи</a:t>
            </a: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зарегистрированным лицом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заявления</a:t>
            </a: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продолжении ведения страхователем трудовой книжки в бумажном виде (в соответствии со статьей 66 ТК РФ);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подачи</a:t>
            </a: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зарегистрированным лицом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заявления</a:t>
            </a: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предоставлении страхователем ему сведений о трудовой деятельности в электронном виде    (в соответствии со статьей 66.1 ТК РФ). </a:t>
            </a:r>
          </a:p>
          <a:p>
            <a:pPr algn="just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В указанных случаях сведения о трудовой деятельности страхователь должен представить </a:t>
            </a:r>
            <a:r>
              <a:rPr lang="ru-RU" altLang="ru-RU" sz="20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не позднее 15-го числа месяца</a:t>
            </a:r>
            <a:r>
              <a:rPr lang="ru-RU" altLang="ru-RU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следующего за месяцем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котором имели место перевод на другую постоянную работу или подача соответствующего заявления.</a:t>
            </a:r>
          </a:p>
          <a:p>
            <a:pPr algn="just">
              <a:defRPr/>
            </a:pP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2) В случаях </a:t>
            </a:r>
            <a:r>
              <a:rPr lang="ru-RU" altLang="ru-RU" sz="20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ПРИЕМА НА РАБОТУ и УВОЛЬНЕНИЯ</a:t>
            </a: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зарегистрированного лица – сведения о трудовой деятельности представляются </a:t>
            </a:r>
            <a:r>
              <a:rPr lang="ru-RU" altLang="ru-RU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НЕ ПОЗДНЕЕ РАБОЧЕГО ДНЯ, следующего за днем издания соответствующего приказа</a:t>
            </a:r>
            <a:r>
              <a:rPr lang="ru-RU" altLang="ru-RU" sz="20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(распоряжения), иных решений или документов, подтверждающих оформление трудовых отношений.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31506" y="0"/>
            <a:ext cx="2875895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2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1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3439459"/>
              </p:ext>
            </p:extLst>
          </p:nvPr>
        </p:nvGraphicFramePr>
        <p:xfrm>
          <a:off x="738151" y="476672"/>
          <a:ext cx="10858576" cy="1110434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08585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104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ПОРЯДОК ПРЕДСТАВЛЕНИЯ СТРАХОВАТЕЛЯМИ (РАБОТОДАТЕЛЯМИ) СВЕДЕНИЙ О ТРУДОВОЙ ДЕЯТЕЛЬНОСТИ ЗАРЕГИСТРИРОВАННЫХ ЛИЦ </a:t>
                      </a:r>
                    </a:p>
                  </a:txBody>
                  <a:tcPr marL="91427" marR="91427" marT="45817" marB="45817">
                    <a:solidFill>
                      <a:srgbClr val="92D050">
                        <a:alpha val="2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75522" y="-30314"/>
            <a:ext cx="2875895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6713" y="1988841"/>
            <a:ext cx="110014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Страхователь в случае, если </a:t>
            </a:r>
            <a:r>
              <a:rPr lang="ru-RU" sz="22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численность работающих</a:t>
            </a:r>
            <a:r>
              <a:rPr lang="ru-RU" sz="2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 него зарегистрированных лиц за предшествующий отчетный период – месяц составляет </a:t>
            </a:r>
            <a:r>
              <a:rPr lang="ru-RU" sz="2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25 и более лиц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представляет сведения о трудовой деятельности зарегистрированных лиц, указанные в пункте 2.4 статьи 11 Закона № 27-ФЗ, в форме электронного документа, подписанного усиленной квалифицированной электронной подписью в соответствии с Федеральным законом от 6 апреля 2011 года № 63-ФЗ «Об электронной подписи». </a:t>
            </a:r>
          </a:p>
          <a:p>
            <a:pPr algn="just"/>
            <a:r>
              <a:rPr lang="ru-RU" sz="2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ЭТО ОБЯЗАННОСТЬ РАБОТОДАТЕЛЯ!</a:t>
            </a:r>
          </a:p>
          <a:p>
            <a:pPr algn="just"/>
            <a:endParaRPr lang="ru-RU" sz="2200" b="1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            В таком же порядке сведения могут представляться страхователем, численность работающих зарегистрированных лиц у которого за предшествующий отчетный период – месяц составляет </a:t>
            </a:r>
            <a:r>
              <a:rPr lang="ru-RU" sz="2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менее 25 лиц. </a:t>
            </a:r>
          </a:p>
          <a:p>
            <a:pPr algn="just"/>
            <a:r>
              <a:rPr lang="ru-RU" sz="2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ЭТО ПРАВО РАБОТОДАТЕЛЯ!</a:t>
            </a:r>
          </a:p>
        </p:txBody>
      </p:sp>
    </p:spTree>
    <p:extLst>
      <p:ext uri="{BB962C8B-B14F-4D97-AF65-F5344CB8AC3E}">
        <p14:creationId xmlns:p14="http://schemas.microsoft.com/office/powerpoint/2010/main" xmlns="" val="27784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138838" y="364692"/>
            <a:ext cx="7781449" cy="658594"/>
          </a:xfrm>
          <a:prstGeom prst="rect">
            <a:avLst/>
          </a:prstGeom>
          <a:solidFill>
            <a:srgbClr val="537CAD"/>
          </a:solidFill>
        </p:spPr>
        <p:txBody>
          <a:bodyPr vert="horz" wrap="square" lIns="0" tIns="156925" rIns="0" bIns="0" rtlCol="0" anchor="b">
            <a:spAutoFit/>
          </a:bodyPr>
          <a:lstStyle/>
          <a:p>
            <a:pPr marL="310046">
              <a:lnSpc>
                <a:spcPct val="100000"/>
              </a:lnSpc>
              <a:spcBef>
                <a:spcPts val="1236"/>
              </a:spcBef>
            </a:pPr>
            <a:r>
              <a:rPr lang="ru-RU" sz="1625" spc="77" dirty="0">
                <a:solidFill>
                  <a:srgbClr val="FFFFFF"/>
                </a:solidFill>
                <a:latin typeface="Calibri"/>
                <a:cs typeface="Calibri"/>
              </a:rPr>
              <a:t>ТЕХНОЛОГИЯ ОБМЕНА</a:t>
            </a:r>
            <a:br>
              <a:rPr lang="ru-RU" sz="1625" spc="77" dirty="0">
                <a:solidFill>
                  <a:srgbClr val="FFFFFF"/>
                </a:solidFill>
                <a:latin typeface="Calibri"/>
                <a:cs typeface="Calibri"/>
              </a:rPr>
            </a:br>
            <a:endParaRPr sz="1625" dirty="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16043" y="502489"/>
            <a:ext cx="637836" cy="430593"/>
          </a:xfrm>
          <a:custGeom>
            <a:avLst/>
            <a:gdLst/>
            <a:ahLst/>
            <a:cxnLst/>
            <a:rect l="l" t="t" r="r" b="b"/>
            <a:pathLst>
              <a:path w="559435" h="503555">
                <a:moveTo>
                  <a:pt x="221945" y="93395"/>
                </a:moveTo>
                <a:lnTo>
                  <a:pt x="0" y="0"/>
                </a:lnTo>
                <a:lnTo>
                  <a:pt x="0" y="377190"/>
                </a:lnTo>
                <a:lnTo>
                  <a:pt x="281368" y="503326"/>
                </a:lnTo>
                <a:lnTo>
                  <a:pt x="281368" y="120078"/>
                </a:lnTo>
                <a:lnTo>
                  <a:pt x="559104" y="0"/>
                </a:lnTo>
                <a:lnTo>
                  <a:pt x="559104" y="54203"/>
                </a:lnTo>
              </a:path>
            </a:pathLst>
          </a:custGeom>
          <a:ln w="28956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74117" y="467234"/>
            <a:ext cx="532856" cy="85250"/>
          </a:xfrm>
          <a:custGeom>
            <a:avLst/>
            <a:gdLst/>
            <a:ahLst/>
            <a:cxnLst/>
            <a:rect l="l" t="t" r="r" b="b"/>
            <a:pathLst>
              <a:path w="467359" h="99695">
                <a:moveTo>
                  <a:pt x="0" y="2425"/>
                </a:moveTo>
                <a:lnTo>
                  <a:pt x="228015" y="99453"/>
                </a:lnTo>
                <a:lnTo>
                  <a:pt x="466940" y="0"/>
                </a:lnTo>
              </a:path>
            </a:pathLst>
          </a:custGeom>
          <a:ln w="28956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994127" y="921253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994127" y="873926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94127" y="826598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94127" y="779260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994127" y="731933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994127" y="684606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94127" y="637278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042876" y="904311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042876" y="856984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042876" y="809657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042876" y="762319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042876" y="714991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042876" y="667664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042876" y="620337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452121" y="762058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091603" y="840043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091603" y="792715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091603" y="745378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091603" y="698050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091603" y="603384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140337" y="870428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140337" y="823102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140337" y="775763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407408" y="635606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140337" y="681109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140337" y="633782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140337" y="586443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354552" y="795962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189088" y="806160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189088" y="758822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189088" y="711495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496052" y="557458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189088" y="616840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189088" y="569502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237815" y="836546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237815" y="789219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342221" y="705598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237815" y="694553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340264" y="611617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419223" y="536836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1377861" y="503887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286551" y="819604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392928" y="735288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286551" y="724939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286551" y="677612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286551" y="630284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337781" y="565148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76" y="0"/>
                </a:moveTo>
                <a:lnTo>
                  <a:pt x="0" y="18808"/>
                </a:lnTo>
                <a:lnTo>
                  <a:pt x="0" y="70421"/>
                </a:lnTo>
                <a:lnTo>
                  <a:pt x="40576" y="51612"/>
                </a:lnTo>
                <a:lnTo>
                  <a:pt x="40576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286551" y="535619"/>
            <a:ext cx="46336" cy="60272"/>
          </a:xfrm>
          <a:custGeom>
            <a:avLst/>
            <a:gdLst/>
            <a:ahLst/>
            <a:cxnLst/>
            <a:rect l="l" t="t" r="r" b="b"/>
            <a:pathLst>
              <a:path w="40640" h="70484">
                <a:moveTo>
                  <a:pt x="40589" y="0"/>
                </a:moveTo>
                <a:lnTo>
                  <a:pt x="0" y="18808"/>
                </a:lnTo>
                <a:lnTo>
                  <a:pt x="0" y="70421"/>
                </a:lnTo>
                <a:lnTo>
                  <a:pt x="40589" y="51612"/>
                </a:lnTo>
                <a:lnTo>
                  <a:pt x="40589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4" name="Прямоугольник 83">
            <a:extLst>
              <a:ext uri="{FF2B5EF4-FFF2-40B4-BE49-F238E27FC236}">
                <a16:creationId xmlns="" xmlns:a16="http://schemas.microsoft.com/office/drawing/2014/main" id="{7904F62B-609C-42B1-8A66-89849B463EF8}"/>
              </a:ext>
            </a:extLst>
          </p:cNvPr>
          <p:cNvSpPr/>
          <p:nvPr/>
        </p:nvSpPr>
        <p:spPr>
          <a:xfrm>
            <a:off x="5076391" y="327109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1A75BD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="" xmlns:a16="http://schemas.microsoft.com/office/drawing/2014/main" id="{70C83F54-7795-46DF-A47B-563F94144121}"/>
              </a:ext>
            </a:extLst>
          </p:cNvPr>
          <p:cNvSpPr/>
          <p:nvPr/>
        </p:nvSpPr>
        <p:spPr>
          <a:xfrm>
            <a:off x="1736135" y="459934"/>
            <a:ext cx="2030236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10" b="1" spc="77" dirty="0">
                <a:solidFill>
                  <a:srgbClr val="1A75BD"/>
                </a:solidFill>
                <a:latin typeface="Arial Nova Cond" panose="020B0604020202020204" pitchFamily="34" charset="0"/>
                <a:cs typeface="Calibri"/>
              </a:rPr>
              <a:t>ЭЛЕКТРОННАЯ </a:t>
            </a:r>
            <a:endParaRPr lang="ru-RU" sz="1710" b="1" spc="77" dirty="0">
              <a:solidFill>
                <a:srgbClr val="1A75BD"/>
              </a:solidFill>
              <a:latin typeface="Arial Nova Cond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="" xmlns:a16="http://schemas.microsoft.com/office/drawing/2014/main" id="{6D6E8C92-0EAD-4B99-9BB8-02DC1F831678}"/>
              </a:ext>
            </a:extLst>
          </p:cNvPr>
          <p:cNvSpPr/>
          <p:nvPr/>
        </p:nvSpPr>
        <p:spPr>
          <a:xfrm>
            <a:off x="1736136" y="693275"/>
            <a:ext cx="1692451" cy="302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68" spc="43" dirty="0">
                <a:solidFill>
                  <a:srgbClr val="1A75BD"/>
                </a:solidFill>
                <a:latin typeface="Arial Narrow" panose="020B0606020202030204" pitchFamily="34" charset="0"/>
                <a:cs typeface="Calibri"/>
              </a:rPr>
              <a:t>ТРУДОВАЯ КНИЖКА</a:t>
            </a:r>
            <a:endParaRPr lang="ru-RU" sz="1368" spc="43" dirty="0">
              <a:solidFill>
                <a:srgbClr val="1A75BD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Изображение выглядит как объект&#10;&#10;Автоматически созданное описание">
            <a:extLst>
              <a:ext uri="{FF2B5EF4-FFF2-40B4-BE49-F238E27FC236}">
                <a16:creationId xmlns="" xmlns:a16="http://schemas.microsoft.com/office/drawing/2014/main" id="{720547F3-8AC5-494E-9D85-F373865CC1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13" y="1643050"/>
            <a:ext cx="6929485" cy="47863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24628" y="1000108"/>
            <a:ext cx="537659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работодателей, которые не подключены к электронному документообороту, ПФР разрабатывает сервис для формирования отчетности в электронном виде, который будет предоставляться работодателям на безвозмездной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основе (отправка данных из кабинета плательщика на сайте ПФР);</a:t>
            </a:r>
            <a:endParaRPr lang="ru-RU" alt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617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831975" y="794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09721" y="2395241"/>
            <a:ext cx="863536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Федеральные законы, направленные на реализацию проекта «Электронная трудовая книжка»:</a:t>
            </a:r>
          </a:p>
          <a:p>
            <a:pPr algn="just"/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16.12.2019 № 439-ФЗ 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Трудовой кодекс Российской Федерации в части  формирования и ведения сведений о трудовой деятельности работника в электронном виде»;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16.12.2019 № 436-ФЗ 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Федеральный закон «Об индивидуальном (персонифицированном) учете в системе обязательного пенсионного страхования»;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91546" y="1196752"/>
            <a:ext cx="8496943" cy="7463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05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algn="ctr" defTabSz="800100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Нормативно-правовое регулирование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>
          <a:xfrm>
            <a:off x="9912425" y="6525940"/>
            <a:ext cx="582167" cy="215428"/>
          </a:xfrm>
        </p:spPr>
        <p:txBody>
          <a:bodyPr/>
          <a:lstStyle/>
          <a:p>
            <a:fld id="{01A3AFC1-63AA-44E6-BB46-C3F8142C6CC7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559496" y="332659"/>
            <a:ext cx="9217024" cy="6365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Ведение сведений о трудовой деятельности в электронном виде</a:t>
            </a:r>
          </a:p>
          <a:p>
            <a:r>
              <a:rPr lang="ru-RU" altLang="ru-RU" sz="18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5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altLang="ru-RU" sz="18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Электронная трудовая книжка»)</a:t>
            </a:r>
            <a:endParaRPr lang="ru-RU" altLang="ru-RU" sz="185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2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>
            <a:off x="1631506" y="0"/>
            <a:ext cx="2875895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6665952"/>
              </p:ext>
            </p:extLst>
          </p:nvPr>
        </p:nvGraphicFramePr>
        <p:xfrm>
          <a:off x="0" y="0"/>
          <a:ext cx="12192000" cy="948236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4823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ОТВЕСТВЕННОСТЬ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 НАРУШЕНИЕ ПОРЯДКА И СРОКОВ ПРЕДСТАВЛЕНИЯ СВЕДЕНИЙ О ТРУДОВОЙ ДЕЯТЕЛЬНОСТИ</a:t>
                      </a:r>
                      <a:endParaRPr lang="ru-RU" sz="20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pattFill prst="pct50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1" name="Объект 2"/>
          <p:cNvSpPr txBox="1">
            <a:spLocks/>
          </p:cNvSpPr>
          <p:nvPr/>
        </p:nvSpPr>
        <p:spPr>
          <a:xfrm>
            <a:off x="0" y="908720"/>
            <a:ext cx="12192000" cy="59492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t="100000" r="100000"/>
            </a:path>
          </a:gra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ru-RU" altLang="ru-RU" sz="18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altLang="ru-RU" sz="12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нарушения представления сведений о трудовой деятельности, должностное лицо страхователя привлекается к административной ответственности за нарушение трудового законодательства;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ru-RU" alt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ru-RU" alt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Информацию о непредставлении в установленный срок либо представлении неполных и (или) недостоверных сведений о трудовой деятельности работающих лиц территориальный орган ПФР направляет в РОСТРУД и его территориальным органам (государственным инспекциям труда), в порядке межведомственного взаимодействия.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altLang="ru-RU" sz="18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altLang="ru-RU" sz="18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altLang="ru-RU" sz="18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55174" y="29988"/>
            <a:ext cx="2875895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9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452397" y="1500174"/>
            <a:ext cx="11358643" cy="5143536"/>
          </a:xfr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работодателя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последнему месту работы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(за период работы у данного работодателя)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бумажном носителе, заверенные надлежащим образом, или в форме электронного документа, подписанного усиленной квалифицированной электронной подписью (при ее наличии у работодателя);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многофункциональном центре предоставления государственных и муниципальных услуг на бумажном носителе, заверенные надлежащим образом;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Пенсионном фонде Российской Федерации на бумажном носителе, заверенные надлежащим образом, или в форме электронного документа, подписанного усиленной квалифицированной электронной подписью;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использованием единого портала государственных и муниципальных услуг в форме электронного документа, подписанного усиленной квалифицированной электронной подписью.</a:t>
            </a: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F2B106-6A51-45D5-9B3C-2989B1FE846C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 alt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0359581"/>
              </p:ext>
            </p:extLst>
          </p:nvPr>
        </p:nvGraphicFramePr>
        <p:xfrm>
          <a:off x="1199456" y="-27384"/>
          <a:ext cx="9186456" cy="1432754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1864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736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ЗАРЕГИСТРИРОВАННОЕ ЛИЦО, ИМЕЮЩЕЕ СТАЖ РАБОТЫ ПО ТРУДОВОМУ ДОГОВОРУ, МОЖЕТ ПОЛУЧАТЬ СВЕДЕНИЯ О ТРУДОВОЙ ДЕЯТЕЛЬНОСТИ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426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97381" y="188640"/>
            <a:ext cx="11757921" cy="864096"/>
          </a:xfr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l">
              <a:spcBef>
                <a:spcPct val="0"/>
              </a:spcBef>
            </a:pPr>
            <a:r>
              <a:rPr lang="ru-RU" sz="2200" b="1" dirty="0" smtClean="0">
                <a:solidFill>
                  <a:srgbClr val="1F2A7D"/>
                </a:solidFill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Схема направления работником через </a:t>
            </a:r>
            <a:r>
              <a:rPr lang="ru-RU" sz="2200" b="1" dirty="0">
                <a:solidFill>
                  <a:srgbClr val="1F2A7D"/>
                </a:solidFill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ЕПГУ </a:t>
            </a:r>
            <a:r>
              <a:rPr lang="ru-RU" sz="2200" b="1" dirty="0" smtClean="0">
                <a:solidFill>
                  <a:srgbClr val="1F2A7D"/>
                </a:solidFill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работодателю на электронный адрес выписки из Электронной трудовой книжки</a:t>
            </a:r>
            <a:endParaRPr lang="ru-RU" sz="2200" b="1" dirty="0">
              <a:solidFill>
                <a:srgbClr val="1F2A7D"/>
              </a:solidFill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360" y="0"/>
            <a:ext cx="4224469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410633" y="793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" name="Рисунок 10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3407702" y="1133609"/>
            <a:ext cx="5084476" cy="235805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 flipH="1">
            <a:off x="9291403" y="4426763"/>
            <a:ext cx="2085184" cy="1487857"/>
          </a:xfrm>
          <a:prstGeom prst="rect">
            <a:avLst/>
          </a:prstGeom>
        </p:spPr>
      </p:pic>
      <p:cxnSp>
        <p:nvCxnSpPr>
          <p:cNvPr id="27" name="Прямая со стрелкой 26"/>
          <p:cNvCxnSpPr/>
          <p:nvPr/>
        </p:nvCxnSpPr>
        <p:spPr>
          <a:xfrm flipV="1">
            <a:off x="5135893" y="2948068"/>
            <a:ext cx="0" cy="402955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664919" y="2940153"/>
            <a:ext cx="0" cy="293231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4071693" y="2167086"/>
            <a:ext cx="4232553" cy="325811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ЭЛЕКТРОННАЯ ТРУДОВАЯ </a:t>
            </a:r>
            <a:r>
              <a:rPr lang="ru-RU" sz="1400" b="1" dirty="0">
                <a:solidFill>
                  <a:srgbClr val="002060"/>
                </a:solidFill>
              </a:rPr>
              <a:t>КНИЖКА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270645" y="1484785"/>
            <a:ext cx="3485695" cy="409301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</a:rPr>
              <a:t>ИНФОРМАЦИОННАЯ БАЗА ПФР</a:t>
            </a:r>
          </a:p>
        </p:txBody>
      </p:sp>
      <p:grpSp>
        <p:nvGrpSpPr>
          <p:cNvPr id="6" name="Группа 73"/>
          <p:cNvGrpSpPr/>
          <p:nvPr/>
        </p:nvGrpSpPr>
        <p:grpSpPr>
          <a:xfrm>
            <a:off x="335360" y="4334756"/>
            <a:ext cx="2624469" cy="1830549"/>
            <a:chOff x="2260763" y="4437112"/>
            <a:chExt cx="1968352" cy="1830549"/>
          </a:xfrm>
        </p:grpSpPr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tretch>
              <a:fillRect/>
            </a:stretch>
          </p:blipFill>
          <p:spPr>
            <a:xfrm>
              <a:off x="2413571" y="4437112"/>
              <a:ext cx="1582365" cy="1541426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260763" y="5959884"/>
              <a:ext cx="19683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Работник</a:t>
              </a:r>
              <a:endParaRPr lang="ru-RU" sz="14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9454517" y="6006598"/>
            <a:ext cx="1826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Работодатель</a:t>
            </a:r>
            <a:endParaRPr lang="ru-RU" sz="1400" dirty="0"/>
          </a:p>
        </p:txBody>
      </p:sp>
      <p:grpSp>
        <p:nvGrpSpPr>
          <p:cNvPr id="7" name="Группа 34"/>
          <p:cNvGrpSpPr/>
          <p:nvPr/>
        </p:nvGrpSpPr>
        <p:grpSpPr>
          <a:xfrm>
            <a:off x="4693397" y="5551487"/>
            <a:ext cx="4570956" cy="306772"/>
            <a:chOff x="4046966" y="5404946"/>
            <a:chExt cx="1913299" cy="306772"/>
          </a:xfrm>
        </p:grpSpPr>
        <p:sp>
          <p:nvSpPr>
            <p:cNvPr id="40" name="TextBox 39"/>
            <p:cNvSpPr txBox="1"/>
            <p:nvPr/>
          </p:nvSpPr>
          <p:spPr>
            <a:xfrm>
              <a:off x="4046966" y="5404946"/>
              <a:ext cx="19132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/>
                <a:t>Заявление о приеме на работу</a:t>
              </a:r>
              <a:endParaRPr lang="ru-RU" sz="1200" dirty="0"/>
            </a:p>
          </p:txBody>
        </p:sp>
        <p:cxnSp>
          <p:nvCxnSpPr>
            <p:cNvPr id="48" name="Прямая со стрелкой 47"/>
            <p:cNvCxnSpPr/>
            <p:nvPr/>
          </p:nvCxnSpPr>
          <p:spPr>
            <a:xfrm>
              <a:off x="4046966" y="5711718"/>
              <a:ext cx="1841466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75"/>
          <p:cNvGrpSpPr/>
          <p:nvPr/>
        </p:nvGrpSpPr>
        <p:grpSpPr>
          <a:xfrm>
            <a:off x="4337521" y="3283248"/>
            <a:ext cx="3278716" cy="1585913"/>
            <a:chOff x="3134607" y="3775017"/>
            <a:chExt cx="2459037" cy="1585913"/>
          </a:xfrm>
        </p:grpSpPr>
        <p:pic>
          <p:nvPicPr>
            <p:cNvPr id="57" name="Рисунок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34607" y="3775017"/>
              <a:ext cx="2459037" cy="158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Группа 59"/>
            <p:cNvGrpSpPr/>
            <p:nvPr/>
          </p:nvGrpSpPr>
          <p:grpSpPr>
            <a:xfrm>
              <a:off x="3236207" y="3935355"/>
              <a:ext cx="2098675" cy="911376"/>
              <a:chOff x="6656388" y="5291138"/>
              <a:chExt cx="2098675" cy="911376"/>
            </a:xfrm>
          </p:grpSpPr>
          <p:sp>
            <p:nvSpPr>
              <p:cNvPr id="62" name="Скругленный прямоугольник 61"/>
              <p:cNvSpPr/>
              <p:nvPr/>
            </p:nvSpPr>
            <p:spPr>
              <a:xfrm>
                <a:off x="6656388" y="5499100"/>
                <a:ext cx="2098675" cy="254000"/>
              </a:xfrm>
              <a:prstGeom prst="round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800" b="1" dirty="0">
                    <a:solidFill>
                      <a:schemeClr val="bg1">
                        <a:lumMod val="50000"/>
                      </a:schemeClr>
                    </a:solidFill>
                  </a:rPr>
                  <a:t>ВАША ЭЛЕКТРОННАЯ ТРУДОВАЯ КНИЖКА</a:t>
                </a: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6770689" y="5721350"/>
                <a:ext cx="1490662" cy="230188"/>
              </a:xfrm>
              <a:prstGeom prst="rect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900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РАСПЕЧАТАТЬ?</a:t>
                </a:r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6770689" y="5972175"/>
                <a:ext cx="1490662" cy="215444"/>
              </a:xfrm>
              <a:prstGeom prst="rect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НАПРАВИТЬ ПО АДРЕСУ?</a:t>
                </a:r>
                <a:endParaRPr lang="ru-RU" sz="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65" name="Рисунок 83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8302424" y="5687815"/>
                <a:ext cx="325878" cy="297253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66" name="Рисунок 84"/>
              <p:cNvPicPr>
                <a:picLocks noChangeAspect="1"/>
              </p:cNvPicPr>
              <p:nvPr/>
            </p:nvPicPr>
            <p:blipFill>
              <a:blip r:embed="rId8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8296738" y="5966164"/>
                <a:ext cx="325878" cy="236350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sp>
            <p:nvSpPr>
              <p:cNvPr id="67" name="Скругленный прямоугольник 66"/>
              <p:cNvSpPr/>
              <p:nvPr/>
            </p:nvSpPr>
            <p:spPr>
              <a:xfrm>
                <a:off x="6770688" y="5291138"/>
                <a:ext cx="1984375" cy="217487"/>
              </a:xfrm>
              <a:prstGeom prst="round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ru-RU" sz="1200" dirty="0">
                    <a:solidFill>
                      <a:srgbClr val="0070C0"/>
                    </a:solidFill>
                  </a:rPr>
                  <a:t>ЕПГУ (Личный Кабинет)</a:t>
                </a:r>
              </a:p>
            </p:txBody>
          </p:sp>
        </p:grpSp>
      </p:grpSp>
      <p:grpSp>
        <p:nvGrpSpPr>
          <p:cNvPr id="11" name="Группа 87"/>
          <p:cNvGrpSpPr/>
          <p:nvPr/>
        </p:nvGrpSpPr>
        <p:grpSpPr>
          <a:xfrm>
            <a:off x="3378087" y="5219378"/>
            <a:ext cx="858836" cy="691073"/>
            <a:chOff x="5695417" y="3713899"/>
            <a:chExt cx="644127" cy="691073"/>
          </a:xfrm>
        </p:grpSpPr>
        <p:pic>
          <p:nvPicPr>
            <p:cNvPr id="70" name="Рисунок 6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0613" y="3713899"/>
              <a:ext cx="458931" cy="654077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</p:pic>
        <p:pic>
          <p:nvPicPr>
            <p:cNvPr id="71" name="Рисунок 7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5417" y="3917650"/>
              <a:ext cx="491411" cy="487322"/>
            </a:xfrm>
            <a:prstGeom prst="rect">
              <a:avLst/>
            </a:prstGeom>
          </p:spPr>
        </p:pic>
      </p:grpSp>
      <p:cxnSp>
        <p:nvCxnSpPr>
          <p:cNvPr id="23" name="Прямая со стрелкой 22"/>
          <p:cNvCxnSpPr/>
          <p:nvPr/>
        </p:nvCxnSpPr>
        <p:spPr>
          <a:xfrm flipV="1">
            <a:off x="2169424" y="3740237"/>
            <a:ext cx="2168097" cy="99309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9723967">
            <a:off x="1601036" y="3917803"/>
            <a:ext cx="2354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Запрос на получение выписки из ЭТК</a:t>
            </a:r>
            <a:endParaRPr lang="ru-RU" sz="1200" dirty="0"/>
          </a:p>
        </p:txBody>
      </p:sp>
      <p:grpSp>
        <p:nvGrpSpPr>
          <p:cNvPr id="13" name="Группа 76"/>
          <p:cNvGrpSpPr/>
          <p:nvPr/>
        </p:nvGrpSpPr>
        <p:grpSpPr>
          <a:xfrm>
            <a:off x="4472987" y="5085185"/>
            <a:ext cx="4648139" cy="276999"/>
            <a:chOff x="3118924" y="5402103"/>
            <a:chExt cx="2459037" cy="276999"/>
          </a:xfrm>
        </p:grpSpPr>
        <p:sp>
          <p:nvSpPr>
            <p:cNvPr id="30" name="TextBox 29"/>
            <p:cNvSpPr txBox="1"/>
            <p:nvPr/>
          </p:nvSpPr>
          <p:spPr>
            <a:xfrm>
              <a:off x="3118924" y="5402103"/>
              <a:ext cx="24590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/>
                <a:t>Выписка из ЭТК</a:t>
              </a:r>
              <a:endParaRPr lang="ru-RU" sz="1200" dirty="0"/>
            </a:p>
          </p:txBody>
        </p:sp>
        <p:cxnSp>
          <p:nvCxnSpPr>
            <p:cNvPr id="46" name="Прямая со стрелкой 45"/>
            <p:cNvCxnSpPr/>
            <p:nvPr/>
          </p:nvCxnSpPr>
          <p:spPr>
            <a:xfrm>
              <a:off x="3235529" y="5679102"/>
              <a:ext cx="234243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84"/>
          <p:cNvGrpSpPr/>
          <p:nvPr/>
        </p:nvGrpSpPr>
        <p:grpSpPr>
          <a:xfrm rot="8818305">
            <a:off x="1827368" y="4625197"/>
            <a:ext cx="2606120" cy="288706"/>
            <a:chOff x="3175920" y="5679102"/>
            <a:chExt cx="2459037" cy="288706"/>
          </a:xfrm>
        </p:grpSpPr>
        <p:sp>
          <p:nvSpPr>
            <p:cNvPr id="86" name="TextBox 85"/>
            <p:cNvSpPr txBox="1"/>
            <p:nvPr/>
          </p:nvSpPr>
          <p:spPr>
            <a:xfrm rot="10838889">
              <a:off x="3175920" y="5690809"/>
              <a:ext cx="24590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/>
                <a:t>Выписка из ЭТК</a:t>
              </a:r>
              <a:endParaRPr lang="ru-RU" sz="1200" dirty="0"/>
            </a:p>
          </p:txBody>
        </p:sp>
        <p:cxnSp>
          <p:nvCxnSpPr>
            <p:cNvPr id="87" name="Прямая со стрелкой 86"/>
            <p:cNvCxnSpPr/>
            <p:nvPr/>
          </p:nvCxnSpPr>
          <p:spPr>
            <a:xfrm>
              <a:off x="3235529" y="5679102"/>
              <a:ext cx="234243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32123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831975" y="794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>
          <a:xfrm>
            <a:off x="9912425" y="6525940"/>
            <a:ext cx="582167" cy="215428"/>
          </a:xfrm>
        </p:spPr>
        <p:txBody>
          <a:bodyPr/>
          <a:lstStyle/>
          <a:p>
            <a:fld id="{01A3AFC1-63AA-44E6-BB46-C3F8142C6CC7}" type="slidenum">
              <a:rPr lang="ru-RU" smtClean="0"/>
              <a:pPr/>
              <a:t>23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66648" y="142850"/>
          <a:ext cx="11858714" cy="6572292"/>
        </p:xfrm>
        <a:graphic>
          <a:graphicData uri="http://schemas.openxmlformats.org/drawingml/2006/table">
            <a:tbl>
              <a:tblPr/>
              <a:tblGrid>
                <a:gridCol w="1494523"/>
                <a:gridCol w="812239"/>
                <a:gridCol w="812239"/>
                <a:gridCol w="1494523"/>
                <a:gridCol w="1332075"/>
                <a:gridCol w="801411"/>
                <a:gridCol w="1064036"/>
                <a:gridCol w="243672"/>
                <a:gridCol w="801411"/>
                <a:gridCol w="869099"/>
                <a:gridCol w="801411"/>
                <a:gridCol w="736431"/>
                <a:gridCol w="595644"/>
              </a:tblGrid>
              <a:tr h="139774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Приложение 4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250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Ситуация: 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января 2020 в ООО "Дельта" принята на работу Иванова Елена Ивановна на должность менеджера отдела продаж. Иванова Е.И. в январе 2020 заявления о выборе ведения трудовой книжки работодателю не подавала. 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УТВЕРЖДЕНА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244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постановлением Правления ПФР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77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Пример заполнения формы СЗВ-ТД на Иванову Е.И. за январь 2020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 25 декабря 2019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77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730п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77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Форма СЗВ-ТД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430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Сведения о трудовой деятельности зарегистрированного лица (СЗВ-ТД)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800"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7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страхователе: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Регистрационный номер в ПФР  __ХХХ-ХХХ-ХХХХХХ______________________________________________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Работодатель (наименование)      _______ООО "Дельта"_______________________________________________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ИНН                                                 __________ХХХХХХХХХХ __________________________________________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КПП                                                 ____________ХХХХХХХХХ__________________________________________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7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зарегистрированном лице: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Фамилия   _________________________Иванова_____________________________________________________________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Имя           _________________________Елена________________________________________________________________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Отчество (при наличии)  ____________Ивановна_____________________________________________________________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018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рождения «01» января  1980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СНИЛС     _ХХХ-ХХХ-ХХХ ХХ____________________________________________________________________________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74"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74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Подано заявление о продолжении ведения трудовой книжки 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89" marR="5489" marT="5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подачи</a:t>
                      </a:r>
                    </a:p>
                  </a:txBody>
                  <a:tcPr marL="5489" marR="5489" marT="548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Признак отмены</a:t>
                      </a:r>
                    </a:p>
                  </a:txBody>
                  <a:tcPr marL="5489" marR="5489" marT="54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74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Подано заявление о предоставлении сведений о трудовой деятельности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80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подачи</a:t>
                      </a:r>
                    </a:p>
                  </a:txBody>
                  <a:tcPr marL="5489" marR="5489" marT="548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Признак отмены</a:t>
                      </a:r>
                    </a:p>
                  </a:txBody>
                  <a:tcPr marL="5489" marR="5489" marT="54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4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Отчетный период: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месяц 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9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(01 – январь, 02 – февраль, 03 – март, 04 – апрель, 05 – май, 06 – июнь, 07 – июль, 08 – август, 09 – сентябрь, 10 – октябрь, 11 – ноябрь, 12 – декабрь)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74"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№ п/п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трудовой деятельности зарегистрированного лица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Признак отмены записи сведений о приеме, переводе, увольнении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(число,  месяц, год) приема, перевода,  увольнения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приеме, переводе, увольнении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Основание 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Трудовая функция (должность, профессия, специальность, квалификация, конкретный вид поручаемой работы), структурное подразделение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Код выполняемой функции (при наличии)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Причины увольнения, пункт, часть статьи, статья Трудового кодекса Российской Федерации, федерального закона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документа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Номер документа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7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13.01.2020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ПРИЕМ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менеджер отдела продаж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приказ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13.01.2020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89" marR="5489" marT="54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89" marR="5489" marT="54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89" marR="5489" marT="54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74"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Директор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Попов А.А.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должности руководителя                                                      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(Подпись)                     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(Расшифровка подписи)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9"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«10»  февраля 2020 г.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М.П. (при наличии)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(дата)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39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831975" y="794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>
          <a:xfrm>
            <a:off x="9912425" y="6525940"/>
            <a:ext cx="582167" cy="215428"/>
          </a:xfrm>
        </p:spPr>
        <p:txBody>
          <a:bodyPr/>
          <a:lstStyle/>
          <a:p>
            <a:fld id="{01A3AFC1-63AA-44E6-BB46-C3F8142C6CC7}" type="slidenum">
              <a:rPr lang="ru-RU" smtClean="0"/>
              <a:pPr/>
              <a:t>24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1453770"/>
              </p:ext>
            </p:extLst>
          </p:nvPr>
        </p:nvGraphicFramePr>
        <p:xfrm>
          <a:off x="1596008" y="201356"/>
          <a:ext cx="9036496" cy="491343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036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913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59896" y="2132856"/>
            <a:ext cx="122413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38085" y="285728"/>
          <a:ext cx="11787277" cy="6572279"/>
        </p:xfrm>
        <a:graphic>
          <a:graphicData uri="http://schemas.openxmlformats.org/drawingml/2006/table">
            <a:tbl>
              <a:tblPr/>
              <a:tblGrid>
                <a:gridCol w="1484841"/>
                <a:gridCol w="806979"/>
                <a:gridCol w="806979"/>
                <a:gridCol w="1484841"/>
                <a:gridCol w="1323447"/>
                <a:gridCol w="796220"/>
                <a:gridCol w="1057143"/>
                <a:gridCol w="247473"/>
                <a:gridCol w="796220"/>
                <a:gridCol w="863467"/>
                <a:gridCol w="796220"/>
                <a:gridCol w="731663"/>
                <a:gridCol w="591784"/>
              </a:tblGrid>
              <a:tr h="62705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Ситуация: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января 2020 Попов Иван Иванович уволился по собственному желанию из ООО "Дельта" с должности заместителя начальника отдела продаж. Последнее кадровое мероприятие, отраженное в его трудовой книжке, по состоянию на 1 января 2020 у работодателя ООО "Дельта" : 15 марта 2015 принят на работу в отдел продаж на должность заместителя начальника. В январе 2020 заявления о выборе ведения трудовой книжки работодателю не подавал. 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УТВЕРЖДЕНА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21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постановлением Правления ПФР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1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Пример заполнения формы СЗВ-ТД на Попова И.И. за январь 2020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 25 декабря 2019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730п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Форма СЗВ-ТД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33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Сведения о трудовой деятельности зарегистрированного лица (СЗВ-ТД)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63"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страхователе: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Регистрационный номер в ПФР  __ХХХ-ХХХ-ХХХХХХ______________________________________________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Работодатель (наименование)      _______ООО "Дельта"_______________________________________________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ИНН                                                 __________ХХХХХХХХХХ __________________________________________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КПП                                                 ____________ХХХХХХХХХ__________________________________________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зарегистрированном лице: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Фамилия   ___Попов ___________________________________________________________________________________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Имя           ______Иван________________________________________________________________________________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Отчество (при наличии)  ___Иванович_______________________________________________________________________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181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рождения «01»  марта  1975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СНИЛС     _ХХХ-ХХХ-ХХХ ХХ____________________________________________________________________________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Подано заявление о продолжении ведения трудовой книжки </a:t>
                      </a: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3" marR="5073" marT="50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95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подачи</a:t>
                      </a:r>
                    </a:p>
                  </a:txBody>
                  <a:tcPr marL="5073" marR="5073" marT="507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Признак отмены</a:t>
                      </a:r>
                    </a:p>
                  </a:txBody>
                  <a:tcPr marL="5073" marR="5073" marT="50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Подано заявление о предоставлении сведений о трудовой деятельности</a:t>
                      </a: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3" marR="5073" marT="50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3" marR="5073" marT="5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6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подачи</a:t>
                      </a:r>
                    </a:p>
                  </a:txBody>
                  <a:tcPr marL="5073" marR="5073" marT="507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Признак отмены</a:t>
                      </a:r>
                    </a:p>
                  </a:txBody>
                  <a:tcPr marL="5073" marR="5073" marT="50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54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Отчетный период: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месяц 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951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(01 – январь, 02 – февраль, 03 – март, 04 – апрель, 05 – май, 06 – июнь, 07 – июль, 08 – август, 09 – сентябрь, 10 – октябрь, 11 – ноябрь, 12 – декабрь)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00"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№ п/п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трудовой деятельности зарегистрированного лица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Признак отмены записи сведений о приеме, переводе, увольнении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(число,  месяц, год) приема, перевода,  увольнения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приеме, переводе, увольнении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Основание 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Трудовая функция (должность, профессия, специальность, квалификация, конкретный вид поручаемой работы), структурное подразделение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Код выполняемой функции (при наличии)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Причины увольнения, пункт, часть статьи, статья Трудового кодекса Российской Федерации, федерального закона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документа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Номер документа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15.03.2015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ПРИЕМ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заместитель начальника отдела продаж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приказ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15.03.2015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3" marR="5073" marT="50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10.01.2020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УВОЛЬНЕНИЕ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заместитель начальника отдела продаж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﻿Трудовой договор расторгнут по инициативе работника, пункт 3 части первой статьи 77 Трудового кодекса Российской Федерации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приказ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09.01.2020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3" marR="5073" marT="50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3" marR="5073" marT="50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3" marR="5073" marT="50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00"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2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Директор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Попов А.А.</a:t>
                      </a: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95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должности руководителя                                                      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(Подпись)                     </a:t>
                      </a: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(Расшифровка подписи)</a:t>
                      </a: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951"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95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«10»  февраля 2020 г.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М.П. (при наличии)</a:t>
                      </a: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95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(дата)</a:t>
                      </a:r>
                    </a:p>
                  </a:txBody>
                  <a:tcPr marL="5073" marR="5073" marT="5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73" marR="5073" marT="5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7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831975" y="794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>
          <a:xfrm>
            <a:off x="9912425" y="6525940"/>
            <a:ext cx="582167" cy="215428"/>
          </a:xfrm>
        </p:spPr>
        <p:txBody>
          <a:bodyPr/>
          <a:lstStyle/>
          <a:p>
            <a:fld id="{01A3AFC1-63AA-44E6-BB46-C3F8142C6CC7}" type="slidenum">
              <a:rPr lang="ru-RU" smtClean="0"/>
              <a:pPr/>
              <a:t>25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1453770"/>
              </p:ext>
            </p:extLst>
          </p:nvPr>
        </p:nvGraphicFramePr>
        <p:xfrm>
          <a:off x="1596008" y="201356"/>
          <a:ext cx="9036496" cy="491343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036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913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59896" y="2132856"/>
            <a:ext cx="122413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66646" y="285734"/>
          <a:ext cx="11858713" cy="6429423"/>
        </p:xfrm>
        <a:graphic>
          <a:graphicData uri="http://schemas.openxmlformats.org/drawingml/2006/table">
            <a:tbl>
              <a:tblPr/>
              <a:tblGrid>
                <a:gridCol w="1493839"/>
                <a:gridCol w="811869"/>
                <a:gridCol w="811869"/>
                <a:gridCol w="1493839"/>
                <a:gridCol w="1331468"/>
                <a:gridCol w="801047"/>
                <a:gridCol w="1063549"/>
                <a:gridCol w="248972"/>
                <a:gridCol w="801047"/>
                <a:gridCol w="868701"/>
                <a:gridCol w="801047"/>
                <a:gridCol w="736095"/>
                <a:gridCol w="595371"/>
              </a:tblGrid>
              <a:tr h="70876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Ситуация: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января 2020 Петрова Ольга Александровна переведена на должность заместителя начальника отдела продаж ООО "Дельта" с должности менеджера отдела продаж. Последнее кадровое мероприятие, отраженное в её трудовой книжке, по состоянию на 1 января 2020 у работодателя ООО "Дельта": 20 октября 2019 принята на работу в отдел продаж на должность менеджера. В январе 2020 заявления о выборе ведения трудовой книжки работодателю не подавала. 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УТВЕРЖДЕНА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33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постановлением Правления ПФР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89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Пример заполнения формы СЗВ-ТД на Петрову О.А. за январь 2020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 25 декабря 2019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730п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Форма СЗВ-ТД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222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Сведения о трудовой деятельности зарегистрированного лица (СЗВ-ТД)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05"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страхователе: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Регистрационный номер в ПФР  __ХХХ-ХХХ-ХХХХХХ______________________________________________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Работодатель (наименование)      _______ООО "Дельта"_______________________________________________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ИНН                                                 __________ХХХХХХХХХХ __________________________________________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КПП                                                 ____________ХХХХХХХХХ__________________________________________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зарегистрированном лице: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Фамилия   ______________Петрова________________________________________________________________________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Имя           ______________Ольга________________________________________________________________________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Отчество (при наличии)  _______Александровна___________________________________________________________________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10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рождения «30» июня  1985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СНИЛС     _ХХХ-ХХХ-ХХХ ХХ____________________________________________________________________________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Подано заявление о продолжении ведения трудовой книжки </a:t>
                      </a: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39" marR="5339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566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подачи</a:t>
                      </a:r>
                    </a:p>
                  </a:txBody>
                  <a:tcPr marL="5339" marR="5339" marT="533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Признак отмены</a:t>
                      </a:r>
                    </a:p>
                  </a:txBody>
                  <a:tcPr marL="5339" marR="5339" marT="533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Подано заявление о предоставлении сведений о трудовой деятельности</a:t>
                      </a: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70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подачи</a:t>
                      </a:r>
                    </a:p>
                  </a:txBody>
                  <a:tcPr marL="5339" marR="5339" marT="533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Признак отмены</a:t>
                      </a:r>
                    </a:p>
                  </a:txBody>
                  <a:tcPr marL="5339" marR="5339" marT="533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Отчетный период: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месяц 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566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(01 – январь, 02 – февраль, 03 – март, 04 – апрель, 05 – май, 06 – июнь, 07 – июль, 08 – август, 09 – сентябрь, 10 – октябрь, 11 – ноябрь, 12 – декабрь)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893"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№ п/п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трудовой деятельности зарегистрированного лица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Признак отмены записи сведений о приеме, переводе, увольнении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(число,  месяц, год) приема, перевода,  увольнения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приеме, переводе, увольнении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Основание 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Трудовая функция (должность, профессия, специальность, квалификация, конкретный вид поручаемой работы), структурное подразделение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Код выполняемой функции (при наличии)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Причины увольнения, пункт, часть статьи, статья Трудового кодекса Российской Федерации, федерального закона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документа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Номер документа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20.10.2019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ПРИЕМ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менеджер отдела продаж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приказ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20.10.2019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39" marR="5339" marT="5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13.01.2020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ПЕРЕВОД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заместитель начальника отдела продаж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приказ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10.01.2020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39" marR="5339" marT="5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39" marR="5339" marT="5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93"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6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Директор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Попов А.А.</a:t>
                      </a: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56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должности руководителя                                                      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(Подпись)                     </a:t>
                      </a: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(Расшифровка подписи)</a:t>
                      </a: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566"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56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«10»  февраля 2020 г.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М.П. (при наличии)</a:t>
                      </a: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56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(дата)</a:t>
                      </a:r>
                    </a:p>
                  </a:txBody>
                  <a:tcPr marL="5339" marR="5339" marT="5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9" marR="5339" marT="5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7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831975" y="794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>
          <a:xfrm>
            <a:off x="9912425" y="6525940"/>
            <a:ext cx="582167" cy="215428"/>
          </a:xfrm>
        </p:spPr>
        <p:txBody>
          <a:bodyPr/>
          <a:lstStyle/>
          <a:p>
            <a:fld id="{01A3AFC1-63AA-44E6-BB46-C3F8142C6CC7}" type="slidenum">
              <a:rPr lang="ru-RU" smtClean="0"/>
              <a:pPr/>
              <a:t>26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1453770"/>
              </p:ext>
            </p:extLst>
          </p:nvPr>
        </p:nvGraphicFramePr>
        <p:xfrm>
          <a:off x="1596008" y="201356"/>
          <a:ext cx="9036496" cy="491343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036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913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59896" y="2132856"/>
            <a:ext cx="122413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66649" y="428612"/>
          <a:ext cx="11858707" cy="6215090"/>
        </p:xfrm>
        <a:graphic>
          <a:graphicData uri="http://schemas.openxmlformats.org/drawingml/2006/table">
            <a:tbl>
              <a:tblPr/>
              <a:tblGrid>
                <a:gridCol w="1493839"/>
                <a:gridCol w="811871"/>
                <a:gridCol w="811871"/>
                <a:gridCol w="1493839"/>
                <a:gridCol w="1331467"/>
                <a:gridCol w="801045"/>
                <a:gridCol w="1063549"/>
                <a:gridCol w="248973"/>
                <a:gridCol w="801045"/>
                <a:gridCol w="868699"/>
                <a:gridCol w="801045"/>
                <a:gridCol w="736093"/>
                <a:gridCol w="595371"/>
              </a:tblGrid>
              <a:tr h="631184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Ситуация: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 января 2020 Новикова Анастасия Ивановна уволилась по собственному желанию из ООО "Дельта" с должности заместителя главного бухгалтера отдела расчетов. Последнее кадровое мероприятие, отраженное в её трудовой книжке, по состоянию на 1 января 2020 у работодателя ООО "Дельта": 01 июля 2017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переведа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на должность заместителя главного бухгалтера в отдел расчетов В январе 2020 заявления о выборе ведения трудовой книжки работодателю не подавала. 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УТВЕРЖДЕНА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15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постановлением Правления ПФР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60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Пример заполнения формы СЗВ-ТД на Новикову А.И. за январь 2020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 25 декабря 2019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730п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Форма СЗВ-ТД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026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Сведения о трудовой деятельности зарегистрированного лица (СЗВ-ТД)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563"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страхователе: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Регистрационный номер в ПФР  __ХХХ-ХХХ-ХХХХХХ______________________________________________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Работодатель (наименование)      _______ООО "Дельта"_______________________________________________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ИНН                                                 __________ХХХХХХХХХХ __________________________________________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КПП                                                 ____________ХХХХХХХХХ__________________________________________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зарегистрированном лице: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Фамилия   ________Новикова______________________________________________________________________________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Имя           ________Анастасия______________________________________________________________________________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Отчество (при наличии)  ____Ивановна______________________________________________________________________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72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рождения «15» февраля   1983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СНИЛС     _ХХХ-ХХХ-ХХХ ХХ____________________________________________________________________________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Подано заявление о продолжении ведения трудовой книжки </a:t>
                      </a: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55" marR="5055" marT="50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81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подачи</a:t>
                      </a:r>
                    </a:p>
                  </a:txBody>
                  <a:tcPr marL="5055" marR="5055" marT="505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Признак отмены</a:t>
                      </a:r>
                    </a:p>
                  </a:txBody>
                  <a:tcPr marL="5055" marR="5055" marT="505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Подано заявление о предоставлении сведений о трудовой деятельности</a:t>
                      </a: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55" marR="5055" marT="505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55" marR="5055" marT="50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56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подачи</a:t>
                      </a:r>
                    </a:p>
                  </a:txBody>
                  <a:tcPr marL="5055" marR="5055" marT="505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Признак отмены</a:t>
                      </a:r>
                    </a:p>
                  </a:txBody>
                  <a:tcPr marL="5055" marR="5055" marT="505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97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Отчетный период: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месяц 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814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(01 – январь, 02 – февраль, 03 – март, 04 – апрель, 05 – май, 06 – июнь, 07 – июль, 08 – август, 09 – сентябрь, 10 – октябрь, 11 – ноябрь, 12 – декабрь)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03"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№ п/п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трудовой деятельности зарегистрированного лица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Признак отмены записи сведений о приеме, переводе, увольнении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(число,  месяц, год) приема, перевода,  увольнения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приеме, переводе, увольнении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Основание 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Трудовая функция (должность, профессия, специальность, квалификация, конкретный вид поручаемой работы), структурное подразделение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Код выполняемой функции (при наличии)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Причины увольнения, пункт, часть статьи, статья Трудового кодекса Российской Федерации, федерального закона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документа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Номер документа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01.07.2017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ПЕРЕВОД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заместитель главного бухгалтера отдела расчетов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приказ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01.07.2017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55" marR="5055" marT="50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20.01.2020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УВОЛЬНЕНИЕ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заместитель главного бухгалтера отдела расчетов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﻿Трудовой договор расторгнут по инициативе работника, пункт 3 части первой статьи 77 Трудового кодекса Российской Федерации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приказ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17.01.2020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55" marR="5055" marT="50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55" marR="5055" marT="5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55" marR="5055" marT="50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03"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5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Директор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Попов А.А.</a:t>
                      </a: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81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должности руководителя                                                      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(Подпись)                     </a:t>
                      </a: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(Расшифровка подписи)</a:t>
                      </a: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814"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81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«10»  февраля 2020 г.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М.П. (при наличии)</a:t>
                      </a: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81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(дата)</a:t>
                      </a:r>
                    </a:p>
                  </a:txBody>
                  <a:tcPr marL="5055" marR="5055" marT="5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55" marR="5055" marT="5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7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831975" y="794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>
          <a:xfrm>
            <a:off x="9912425" y="6525940"/>
            <a:ext cx="582167" cy="215428"/>
          </a:xfrm>
        </p:spPr>
        <p:txBody>
          <a:bodyPr/>
          <a:lstStyle/>
          <a:p>
            <a:fld id="{01A3AFC1-63AA-44E6-BB46-C3F8142C6CC7}" type="slidenum">
              <a:rPr lang="ru-RU" smtClean="0"/>
              <a:pPr/>
              <a:t>27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1453770"/>
              </p:ext>
            </p:extLst>
          </p:nvPr>
        </p:nvGraphicFramePr>
        <p:xfrm>
          <a:off x="1596008" y="201356"/>
          <a:ext cx="9036496" cy="491343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036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913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59896" y="2132856"/>
            <a:ext cx="122413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66645" y="357174"/>
          <a:ext cx="11858719" cy="6357981"/>
        </p:xfrm>
        <a:graphic>
          <a:graphicData uri="http://schemas.openxmlformats.org/drawingml/2006/table">
            <a:tbl>
              <a:tblPr/>
              <a:tblGrid>
                <a:gridCol w="1493841"/>
                <a:gridCol w="811871"/>
                <a:gridCol w="811871"/>
                <a:gridCol w="1493841"/>
                <a:gridCol w="1331465"/>
                <a:gridCol w="801047"/>
                <a:gridCol w="1063549"/>
                <a:gridCol w="248973"/>
                <a:gridCol w="801047"/>
                <a:gridCol w="868701"/>
                <a:gridCol w="801047"/>
                <a:gridCol w="736095"/>
                <a:gridCol w="595371"/>
              </a:tblGrid>
              <a:tr h="625218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Ситуация: 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марта 2020 года начальник отдела продаж ООО "Дельта" Кузнецова Анна Ивановна подала работодателю заявление о ведении трудовой книжки в электронном виде. Последнее кадровое мероприятие, отраженное в её трудовой книжке, по состоянию на 1 января 2020 у работодателя ООО "Дельта": 15 сентября 2015 принята в отдел продаж на должность начальника отдела.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УТВЕРЖДЕНА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954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постановлением Правления ПФР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35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Пример заполнения формы СЗВ-ТД на Кузнецову А.И. за март 2020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 25 декабря 2019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730п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Форма СЗВ-ТД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802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Сведения о трудовой деятельности зарегистрированного лица (СЗВ-ТД)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888"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страхователе: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Регистрационный номер в ПФР  __ХХХ-ХХХ-ХХХХХХ______________________________________________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Работодатель (наименование)      _______ООО "Дельта"_______________________________________________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ИНН                                                 __________ХХХХХХХХХХ __________________________________________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КПП                                                 ____________ХХХХХХХХХ__________________________________________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зарегистрированном лице: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Фамилия   _____Кузнецова_________________________________________________________________________________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Имя           _____Анна_________________________________________________________________________________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Отчество (при наличии)  ___Ивановна_______________________________________________________________________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91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рождения «25»  мая   1970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СНИЛС     _ХХХ-ХХХ-ХХХ ХХ____________________________________________________________________________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Подано заявление о продолжении ведения трудовой книжки </a:t>
                      </a: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5" marR="5495" marT="5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подачи</a:t>
                      </a:r>
                    </a:p>
                  </a:txBody>
                  <a:tcPr marL="5495" marR="5495" marT="549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Признак отмены</a:t>
                      </a:r>
                    </a:p>
                  </a:txBody>
                  <a:tcPr marL="5495" marR="5495" marT="54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Подано заявление о предоставлении сведений о трудовой деятельности</a:t>
                      </a: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16.03.2020</a:t>
                      </a:r>
                    </a:p>
                  </a:txBody>
                  <a:tcPr marL="5495" marR="5495" marT="54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888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подачи</a:t>
                      </a:r>
                    </a:p>
                  </a:txBody>
                  <a:tcPr marL="5495" marR="5495" marT="549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Признак отмены</a:t>
                      </a:r>
                    </a:p>
                  </a:txBody>
                  <a:tcPr marL="5495" marR="5495" marT="54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Отчетный период: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месяц 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11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(01 – январь, 02 – февраль, 03 – март, 04 – апрель, 05 – май, 06 – июнь, 07 – июль, 08 – август, 09 – сентябрь, 10 – октябрь, 11 – ноябрь, 12 – декабрь)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6"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№ п/п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трудовой деятельности зарегистрированного лица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Признак отмены записи сведений о приеме, переводе, увольнении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(число,  месяц, год) приема, перевода,  увольнения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приеме, переводе, увольнении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Основание 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3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Трудовая функция (должность, профессия, специальность, квалификация, конкретный вид поручаемой работы), структурное подразделение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Код выполняемой функции (при наличии)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Причины увольнения, пункт, часть статьи, статья Трудового кодекса Российской Федерации, федерального закона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документа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Номер документа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15.09.2015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ПРИЕМ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начальник отдела продаж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приказ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15.09.2015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5" marR="5495" marT="54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5" marR="5495" marT="54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5" marR="5495" marT="54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356"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Директор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Попов А.А.</a:t>
                      </a: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1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должности руководителя                                                      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(Подпись)                     </a:t>
                      </a: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(Расшифровка подписи)</a:t>
                      </a: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11"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1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«13»  апреля 2020 г.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М.П. (при наличии)</a:t>
                      </a: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1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(дата)</a:t>
                      </a:r>
                    </a:p>
                  </a:txBody>
                  <a:tcPr marL="5495" marR="5495" marT="5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95" marR="5495" marT="54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7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831975" y="794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>
          <a:xfrm>
            <a:off x="9912425" y="6525940"/>
            <a:ext cx="582167" cy="215428"/>
          </a:xfrm>
        </p:spPr>
        <p:txBody>
          <a:bodyPr/>
          <a:lstStyle/>
          <a:p>
            <a:fld id="{01A3AFC1-63AA-44E6-BB46-C3F8142C6CC7}" type="slidenum">
              <a:rPr lang="ru-RU" smtClean="0"/>
              <a:pPr/>
              <a:t>28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1453770"/>
              </p:ext>
            </p:extLst>
          </p:nvPr>
        </p:nvGraphicFramePr>
        <p:xfrm>
          <a:off x="1596008" y="201356"/>
          <a:ext cx="9036496" cy="491343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036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913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59896" y="2132856"/>
            <a:ext cx="122413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66645" y="357164"/>
          <a:ext cx="11858711" cy="6357979"/>
        </p:xfrm>
        <a:graphic>
          <a:graphicData uri="http://schemas.openxmlformats.org/drawingml/2006/table">
            <a:tbl>
              <a:tblPr/>
              <a:tblGrid>
                <a:gridCol w="1493840"/>
                <a:gridCol w="811871"/>
                <a:gridCol w="811871"/>
                <a:gridCol w="1493840"/>
                <a:gridCol w="1331467"/>
                <a:gridCol w="801045"/>
                <a:gridCol w="1063549"/>
                <a:gridCol w="248973"/>
                <a:gridCol w="801045"/>
                <a:gridCol w="868699"/>
                <a:gridCol w="801045"/>
                <a:gridCol w="736095"/>
                <a:gridCol w="595371"/>
              </a:tblGrid>
              <a:tr h="66449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Ситуация: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марта 2020 года ведущий специалист административно-хозяйственного отдела ООО "Дельта" Семенов Иван Иванович подал работодателю заявление о продолжении ведения бумажной трудовой книжки. Последнее кадровое мероприятие, отраженное в его трудовой книжке, по состоянию на 1 января 2020 у работодателя ООО "Дельта": 29 августа 2019 переведен в административно-хозяйственный отдел  на должность ведущего специалиста.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УТВЕРЖДЕНА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41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постановлением Правления ПФР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69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Пример заполнения формы СЗВ-ТД на Семенова И.И. за март 2020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 25 декабря 2019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730п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Форма СЗВ-ТД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8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Сведения о трудовой деятельности зарегистрированного лица (СЗВ-ТД)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39"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страхователе: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Регистрационный номер в ПФР  __ХХХ-ХХХ-ХХХХХХ______________________________________________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Работодатель (наименование)      _______ООО "Дельта"_______________________________________________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ИНН                                                 __________ХХХХХХХХХХ __________________________________________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КПП                                                 ____________ХХХХХХХХХ__________________________________________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зарегистрированном лице: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Фамилия   ____Семенов__________________________________________________________________________________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Имя           _____Иван_________________________________________________________________________________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Отчество (при наличии)  ____Иванович______________________________________________________________________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рождения «13» марта  1970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СНИЛС     _ХХХ-ХХХ-ХХХ ХХ____________________________________________________________________________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Подано заявление о продолжении ведения трудовой книжки </a:t>
                      </a: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25.03.2020</a:t>
                      </a: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71" marR="5271" marT="5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0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подачи</a:t>
                      </a:r>
                    </a:p>
                  </a:txBody>
                  <a:tcPr marL="5271" marR="5271" marT="52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Признак отмены</a:t>
                      </a:r>
                    </a:p>
                  </a:txBody>
                  <a:tcPr marL="5271" marR="5271" marT="52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99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Подано заявление о предоставлении сведений о трудовой деятельности</a:t>
                      </a: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3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подачи</a:t>
                      </a:r>
                    </a:p>
                  </a:txBody>
                  <a:tcPr marL="5271" marR="5271" marT="52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Признак отмены</a:t>
                      </a:r>
                    </a:p>
                  </a:txBody>
                  <a:tcPr marL="5271" marR="5271" marT="52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6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Отчетный период: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месяц 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054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(01 – январь, 02 – февраль, 03 – март, 04 – апрель, 05 – май, 06 – июнь, 07 – июль, 08 – август, 09 – сентябрь, 10 – октябрь, 11 – ноябрь, 12 – декабрь)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207"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66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№ п/п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трудовой деятельности зарегистрированного лица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Признак отмены записи сведений о приеме, переводе, увольнении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 (число,  месяц, год) приема, перевода,  увольнения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приеме, переводе, увольнении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Основание 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Трудовая функция (должность, профессия, специальность, квалификация, конкретный вид поручаемой работы), структурное подразделение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Код выполняемой функции (при наличии)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Причины увольнения, пункт, часть статьи, статья Трудового кодекса Российской Федерации, федерального закона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документа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Номер документа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2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29.08.2019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ПЕРЕВОД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ведущий специалист административно-хозяйственного отдела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приказ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27.08.2019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71" marR="5271" marT="5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71" marR="5271" marT="5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71" marR="5271" marT="5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99"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30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Директор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Попов А.А.</a:t>
                      </a: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05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должности руководителя                                                      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(Подпись)                     </a:t>
                      </a: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(Расшифровка подписи)</a:t>
                      </a: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054"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0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«13»  апреля 2020 г.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М.П. (при наличии)</a:t>
                      </a: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0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(дата)</a:t>
                      </a:r>
                    </a:p>
                  </a:txBody>
                  <a:tcPr marL="5271" marR="5271" marT="52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1" marR="5271" marT="5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7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831975" y="794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>
          <a:xfrm>
            <a:off x="9912425" y="6525940"/>
            <a:ext cx="582167" cy="215428"/>
          </a:xfrm>
        </p:spPr>
        <p:txBody>
          <a:bodyPr/>
          <a:lstStyle/>
          <a:p>
            <a:fld id="{01A3AFC1-63AA-44E6-BB46-C3F8142C6CC7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59896" y="2132856"/>
            <a:ext cx="122413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9721" y="2500307"/>
            <a:ext cx="8358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1919537" y="980728"/>
            <a:ext cx="8570940" cy="547260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/>
            </a:r>
            <a:b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</a:b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		 </a:t>
            </a:r>
          </a:p>
          <a:p>
            <a:pPr marL="0" indent="0" algn="just">
              <a:buNone/>
              <a:defRPr/>
            </a:pPr>
            <a:endParaRPr lang="ru-RU" altLang="ru-RU" sz="21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2207568" y="-27384"/>
          <a:ext cx="8178344" cy="707367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8178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736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23592" y="1268763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ТРУДОВОГО ЗАКОНОДАТЕЛЬСТВА, НАПРАВЛЕННЫЕ НА РЕАЛИЗАЦИЮ </a:t>
            </a:r>
          </a:p>
          <a:p>
            <a:pPr lvl="0"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</a:p>
          <a:p>
            <a:pPr lvl="0"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«ЭЛЕКТРОННАЯ ТРУДОВАЯ КНИЖКА»</a:t>
            </a:r>
          </a:p>
        </p:txBody>
      </p:sp>
    </p:spTree>
    <p:extLst>
      <p:ext uri="{BB962C8B-B14F-4D97-AF65-F5344CB8AC3E}">
        <p14:creationId xmlns:p14="http://schemas.microsoft.com/office/powerpoint/2010/main" xmlns="" val="25236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12192000" cy="587727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altLang="ru-RU" sz="2100" dirty="0" smtClean="0">
                <a:solidFill>
                  <a:srgbClr val="002060"/>
                </a:solidFill>
                <a:latin typeface="Franklin Gothic Book" panose="020B0503020102020204" pitchFamily="34" charset="0"/>
              </a:rPr>
              <a:t>	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целях реализации положений закона работодатели в течение 2020 года осуществляют следующие мероприятия:</a:t>
            </a:r>
          </a:p>
          <a:p>
            <a:pPr marL="0" indent="0" algn="just">
              <a:buNone/>
              <a:defRPr/>
            </a:pPr>
            <a:endParaRPr lang="ru-RU" alt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Принятие или изменение локальных нормативных актов с учетом мнения профсоюзной организации (при наличии);</a:t>
            </a:r>
          </a:p>
          <a:p>
            <a:pPr marL="0" indent="0" algn="just">
              <a:buNone/>
              <a:defRPr/>
            </a:pPr>
            <a:endParaRPr lang="ru-RU" alt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Подготовку и обсуждение изменений в соглашения и коллективные договоры (при необходимости);</a:t>
            </a:r>
          </a:p>
          <a:p>
            <a:pPr marL="0" indent="0" algn="just">
              <a:buNone/>
              <a:defRPr/>
            </a:pPr>
            <a:endParaRPr lang="ru-RU" alt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технической готовности к представлению сведений о трудовой деятельности в ПФР;</a:t>
            </a:r>
          </a:p>
          <a:p>
            <a:pPr marL="0" indent="0" algn="just">
              <a:buNone/>
              <a:defRPr/>
            </a:pPr>
            <a:endParaRPr lang="ru-RU" alt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Уведомление по 30 июня 2020 года работников в письменном виде об изменениях законодательства, связанных с формированием сведений о трудовой деятельности в электронном виде, а также о праве выбора.</a:t>
            </a:r>
          </a:p>
          <a:p>
            <a:pPr marL="0" indent="0" algn="just">
              <a:buNone/>
              <a:defRPr/>
            </a:pPr>
            <a:endParaRPr lang="ru-RU" altLang="ru-RU" sz="21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9988504"/>
              </p:ext>
            </p:extLst>
          </p:nvPr>
        </p:nvGraphicFramePr>
        <p:xfrm>
          <a:off x="0" y="0"/>
          <a:ext cx="12192000" cy="980728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80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ИЗМЕНЕНИЯ, ВНОСИМЫЕ В ТРУДОВОЙ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КОДЕКС, НАПРАВЛЕННЫЕ НА РЕАЛИЗАЦИЮ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ПРОЕКТА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«ЭЛЕКТРОННАЯ ТРУДОВАЯ КНИЖКА»</a:t>
                      </a:r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31506" y="0"/>
            <a:ext cx="2875895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026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31504" y="116632"/>
            <a:ext cx="8928992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88900" dist="50800" dir="1518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ОБЯЗАННОСТИ РАБОТОДАТЕЛЯ СОГЛАСНО ТРУДОВОМУ ЗАКОНОДАТЕЛЬСТВУ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15805" y="2132856"/>
            <a:ext cx="3820155" cy="3528392"/>
          </a:xfrm>
          <a:prstGeom prst="round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Статья 66 ТК РФ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ТРУДОВЫЕ КНИЖКИ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каждого работника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проработавшего у него свыше пяти дней, в случае, когда работа у данного работодателя является для работника основной </a:t>
            </a:r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 исключением случаев</a:t>
            </a:r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если в соответствии с ТК РФ, иным федеральным законом трудовая книжка на работника не ведется)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78330" y="5990526"/>
            <a:ext cx="8691327" cy="7508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За исключением работодателей – физических лиц, не являющихся индивидуальными предпринимателями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72066" y="2453491"/>
            <a:ext cx="3624743" cy="2991735"/>
          </a:xfrm>
          <a:prstGeom prst="roundRect">
            <a:avLst/>
          </a:prstGeom>
          <a:solidFill>
            <a:srgbClr val="DC8CA3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23994" y="2132856"/>
            <a:ext cx="4272815" cy="3456384"/>
          </a:xfrm>
          <a:prstGeom prst="round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lvl="0" algn="ctr">
              <a:defRPr/>
            </a:pPr>
            <a:r>
              <a:rPr lang="ru-RU" altLang="zh-CN" sz="1600" b="1" dirty="0">
                <a:solidFill>
                  <a:srgbClr val="66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Статьей 66.1</a:t>
            </a:r>
            <a:r>
              <a:rPr lang="ru-RU" altLang="zh-CN" sz="1600" b="1" dirty="0">
                <a:solidFill>
                  <a:srgbClr val="66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ТК РФ </a:t>
            </a:r>
          </a:p>
          <a:p>
            <a:pPr lvl="0" algn="just">
              <a:defRPr/>
            </a:pPr>
            <a:r>
              <a:rPr lang="ru-RU" altLang="zh-CN" sz="1600" b="1" dirty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ФОРМИРУЕТ В ЭЛЕКТРОННОМ ВИДЕ ОСНОВНУЮ ИНФОРМАЦИЮ О ТРУДОВОЙ ДЕЯТЕЛЬНОСТИ И ТРУДОВОМ СТАЖЕ </a:t>
            </a:r>
            <a:r>
              <a:rPr lang="ru-RU" altLang="zh-CN" sz="16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каждого работника </a:t>
            </a:r>
            <a:r>
              <a:rPr lang="ru-RU" altLang="zh-CN" sz="16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представляет ее в порядке, установленном законодательством Российской Федерации об индивидуальном (персонифицированном) учете в системе обязательного пенсионного страхования, для хранения в информационных ресурсах Пенсионного фонда Российской Федерации</a:t>
            </a:r>
            <a:endParaRPr lang="ru-RU" altLang="zh-CN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21532" y="1196752"/>
            <a:ext cx="2769525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88900" dist="50800" dir="1518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РАБОТОДАТЕЛЬ*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98000">
              <a:schemeClr val="accent1">
                <a:tint val="44500"/>
                <a:satMod val="160000"/>
                <a:lumMod val="0"/>
                <a:lumOff val="100000"/>
                <a:alpha val="3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31504" y="116632"/>
            <a:ext cx="424847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РАБОТОДАТЕЛЬ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56042" y="116632"/>
            <a:ext cx="3777637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71866" y="2204864"/>
            <a:ext cx="5596599" cy="25202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just"/>
            <a:r>
              <a:rPr lang="ru-RU" sz="1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КАЖДЫЙ работник ДОЛЖЕН сделать выбор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либо в пользу продолжения ведения трудовых книжек в бумажном виде, либо на формирование сведений о его трудовой деятельности в электронном виде.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этого </a:t>
            </a:r>
            <a:r>
              <a:rPr lang="ru-RU" sz="1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каждый работник должен подать работодателю ПИСЬМЕННОЕ ЗАЯВЛЕНИЕ: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продолжении ведения работодателем трудовой книжки (в бумажном виде)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ЛИБО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предоставлении работодателем ему сведений о трудовой деятельности в электронном виде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03512" y="1988840"/>
            <a:ext cx="2952328" cy="486916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ОБЯЗАН</a:t>
            </a:r>
            <a:r>
              <a:rPr lang="ru-RU" sz="14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уведомить </a:t>
            </a:r>
            <a:r>
              <a:rPr lang="ru-RU" sz="14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КАЖДОГО работника</a:t>
            </a:r>
            <a:r>
              <a:rPr lang="ru-RU" sz="1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в ПИСЬМЕННОЙ форме: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 изменениях в трудовом законодательстве, связанных с формированием сведений о трудовой деятельности в электронном виде 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также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праве работника путем подачи работодателю письменного заявления сделать выбор между продолжением ведения работодателем трудовой книжки в БУМАЖНОМ ВИДЕ  </a:t>
            </a: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предоставлением ему работодателем сведений о трудовой деятельности в ЭЛЕКТРОННОМ ВИДЕ (отказ от бумажной трудовой книжки в пользу электронной)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43872" y="5877272"/>
            <a:ext cx="5544616" cy="9807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Информация о поданном работником заявлении включается в сведения о трудовой деятельности, представляемые работодателем для хранения в информационных ресурсах Пенсионного фонда РФ </a:t>
            </a:r>
          </a:p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56040" y="1052739"/>
            <a:ext cx="3744416" cy="72008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срок по 31 декабря 2020 года включительно 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8328248" y="1772816"/>
            <a:ext cx="216024" cy="360040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75520" y="1052736"/>
            <a:ext cx="4104456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срок по 30 июня 2020 года включительно</a:t>
            </a:r>
          </a:p>
          <a:p>
            <a:pPr algn="ctr">
              <a:defRPr/>
            </a:pPr>
            <a:endParaRPr lang="ru-RU" sz="10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43872" y="4941168"/>
            <a:ext cx="5472608" cy="79208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случае, если работник не подал работодателю ни одного из указанных заявлений, работодатель продолжает вести его трудовую книжку в бумажном виде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3359696" y="692696"/>
            <a:ext cx="216024" cy="288032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7" name="Стрелка вниз 16"/>
          <p:cNvSpPr/>
          <p:nvPr/>
        </p:nvSpPr>
        <p:spPr>
          <a:xfrm>
            <a:off x="3071664" y="1772816"/>
            <a:ext cx="216024" cy="288032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20" name="Стрелка вниз 19"/>
          <p:cNvSpPr/>
          <p:nvPr/>
        </p:nvSpPr>
        <p:spPr>
          <a:xfrm>
            <a:off x="8256240" y="692696"/>
            <a:ext cx="216024" cy="288032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919536" y="1052736"/>
            <a:ext cx="8280920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До 31.12.2020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 должен </a:t>
            </a:r>
            <a:r>
              <a:rPr lang="ru-RU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подать письменное заявление                                        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предоставлении ему работодателем сведений о трудовой деятельности                       в электронном виде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91544" y="116632"/>
            <a:ext cx="8136904" cy="5889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88900" dist="50800" dir="1518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РАБОТНИК ВЫБРАЛ ВАРИАНТ ФОРМИРОВАНИЯ НА НЕГО СВЕДЕНИЙ                                 О ТРУДОВОЙ ДЕЯТЕЛЬНОСТИ </a:t>
            </a:r>
            <a:r>
              <a:rPr lang="ru-RU" sz="1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В ЭЛЕКТРОННОЙ ФОРМЕ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879976" y="620691"/>
            <a:ext cx="288032" cy="432047"/>
          </a:xfrm>
          <a:prstGeom prst="downArrow">
            <a:avLst>
              <a:gd name="adj1" fmla="val 50000"/>
              <a:gd name="adj2" fmla="val 45497"/>
            </a:avLst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67808" y="3501008"/>
            <a:ext cx="3384376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88900" dist="50800" dir="1518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РАБОТОДАТЕЛЬ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31504" y="4437112"/>
            <a:ext cx="8856984" cy="7100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Вносит запись о подаче работником заявления о предоставлении ему работодателем сведений о трудовой деятельности в электронном виде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31504" y="5373216"/>
            <a:ext cx="8928992" cy="50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2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Выдает трудовую книжку на руки работнику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31504" y="6021288"/>
            <a:ext cx="8928992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2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Освобождается от ответственности за ведение и хранение                              трудовых книжек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5879976" y="4077075"/>
            <a:ext cx="288032" cy="360039"/>
          </a:xfrm>
          <a:prstGeom prst="downArrow">
            <a:avLst>
              <a:gd name="adj1" fmla="val 50000"/>
              <a:gd name="adj2" fmla="val 45497"/>
            </a:avLst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03512" y="2204864"/>
            <a:ext cx="8749480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Работник, подавший письменное заявление о продолжении ведения работодателем трудовой книжки в бумажном виде, имеет право в последующем подать работодателю письменное заявление о предоставлении ему работодателем сведений о трудовой деятельности в электронной </a:t>
            </a:r>
          </a:p>
        </p:txBody>
      </p:sp>
    </p:spTree>
    <p:extLst>
      <p:ext uri="{BB962C8B-B14F-4D97-AF65-F5344CB8AC3E}">
        <p14:creationId xmlns:p14="http://schemas.microsoft.com/office/powerpoint/2010/main" xmlns="" val="335218111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75520" y="1772816"/>
            <a:ext cx="5688632" cy="3600400"/>
          </a:xfrm>
          <a:prstGeom prst="round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just">
              <a:defRPr/>
            </a:pP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Работники, которые по состоянию на 31 декабря 2020 года не исполняли свои трудовые обязанности и ранее не подали соответствующее письменное заявление, но за ними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трудовым законодательством, иными нормативными правовыми актами, содержащими нормы трудового права, коллективным договором, соглашениями, локальными нормативными актами, трудовым договором </a:t>
            </a: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сохранялось место работы, в том числе на период:</a:t>
            </a:r>
          </a:p>
          <a:p>
            <a:pPr>
              <a:defRPr/>
            </a:pP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а)  временной нетрудоспособности;</a:t>
            </a:r>
          </a:p>
          <a:p>
            <a:pPr>
              <a:defRPr/>
            </a:pP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б)  отпуска;</a:t>
            </a:r>
          </a:p>
          <a:p>
            <a:pPr algn="just">
              <a:defRPr/>
            </a:pP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в) отстранения от работы в случаях, предусмотренных ТК РФ, другими федеральными законами, иными нормативными правовыми актами Российской Федерации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87939" y="89682"/>
            <a:ext cx="8700551" cy="12510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88900" dist="50800" dir="1518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Лица, </a:t>
            </a:r>
            <a:r>
              <a:rPr lang="ru-RU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не имевшие возможности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31 декабря 2020 года включительно </a:t>
            </a:r>
            <a:r>
              <a:rPr lang="ru-RU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подать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работодателю  </a:t>
            </a:r>
            <a:r>
              <a:rPr lang="ru-RU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письменное заявление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выборе либо в пользу продолжения ведения  трудовых книжек в бумажном виде, либо на формирование сведений                           о его трудовой деятельности в электронном виде: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439817" y="1340771"/>
            <a:ext cx="288032" cy="431887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1" name="Стрелка вниз 10"/>
          <p:cNvSpPr/>
          <p:nvPr/>
        </p:nvSpPr>
        <p:spPr>
          <a:xfrm>
            <a:off x="8976321" y="1340771"/>
            <a:ext cx="288032" cy="432047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752184" y="1772816"/>
            <a:ext cx="2700808" cy="3456384"/>
          </a:xfrm>
          <a:prstGeom prst="round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Лица, имеющие стаж работы по трудовому договору (служебному контракту), но по состоянию на 31 декабря 2020 года не состоявшие в трудовых (служебных) отношениях                                     и до указанной даты                   не подавшие соответствующее письменное заявление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03512" y="5589240"/>
            <a:ext cx="8784976" cy="1268760"/>
          </a:xfrm>
          <a:prstGeom prst="round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sz="17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Имеют право в любое время подать работодателю по основному месту работы,                        в том числе при трудоустройстве, письменное заявление о выборе варианта ведения (формирования) сведений о его трудовой деятельности                                                                 (либо в бумажном виде, либо в электронном)	</a:t>
            </a:r>
          </a:p>
        </p:txBody>
      </p:sp>
    </p:spTree>
    <p:extLst>
      <p:ext uri="{BB962C8B-B14F-4D97-AF65-F5344CB8AC3E}">
        <p14:creationId xmlns:p14="http://schemas.microsoft.com/office/powerpoint/2010/main" xmlns="" val="15488391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2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1847529" y="764704"/>
            <a:ext cx="8642948" cy="547260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/>
            </a:r>
            <a:b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</a:b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		 </a:t>
            </a:r>
          </a:p>
          <a:p>
            <a:pPr marL="0" indent="0" algn="ctr"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сведений о трудовой деятельности лиц, </a:t>
            </a:r>
            <a:r>
              <a:rPr lang="ru-RU" altLang="ru-RU" sz="3600" u="sng" dirty="0">
                <a:latin typeface="Times New Roman" pitchFamily="18" charset="0"/>
                <a:cs typeface="Times New Roman" pitchFamily="18" charset="0"/>
              </a:rPr>
              <a:t>ВПЕРВЫЕ поступающих на работу </a:t>
            </a:r>
            <a:r>
              <a:rPr lang="ru-RU" altLang="ru-RU" sz="3600" u="sng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altLang="ru-RU" sz="3600" u="sng" dirty="0">
                <a:latin typeface="Times New Roman" pitchFamily="18" charset="0"/>
                <a:cs typeface="Times New Roman" pitchFamily="18" charset="0"/>
              </a:rPr>
              <a:t>31 декабря 2020 года</a:t>
            </a:r>
            <a:r>
              <a:rPr lang="ru-RU" altLang="ru-RU" u="sng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осуществляется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электронном виде                              в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соответствии со статьей 66.1 ТК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РФ. </a:t>
            </a:r>
          </a:p>
          <a:p>
            <a:pPr marL="0" indent="0" algn="ctr">
              <a:buNone/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Трудовые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книжки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 бумажном виде                          на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указанных лиц не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оформляются.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03512" y="-13838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39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3479</TotalTime>
  <Words>4370</Words>
  <Application>Microsoft Office PowerPoint</Application>
  <PresentationFormat>Произвольный</PresentationFormat>
  <Paragraphs>814</Paragraphs>
  <Slides>29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ТЕХНОЛОГИЯ ОБМЕНА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Журкова Юлия Сергеевна2</dc:creator>
  <cp:lastModifiedBy>039DoroninaEV</cp:lastModifiedBy>
  <cp:revision>280</cp:revision>
  <cp:lastPrinted>2019-11-19T14:34:49Z</cp:lastPrinted>
  <dcterms:created xsi:type="dcterms:W3CDTF">2019-06-10T07:14:06Z</dcterms:created>
  <dcterms:modified xsi:type="dcterms:W3CDTF">2020-01-29T07:01:58Z</dcterms:modified>
</cp:coreProperties>
</file>