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87" r:id="rId3"/>
  </p:sldMasterIdLst>
  <p:sldIdLst>
    <p:sldId id="256" r:id="rId4"/>
    <p:sldId id="257" r:id="rId5"/>
    <p:sldId id="258" r:id="rId6"/>
    <p:sldId id="260" r:id="rId7"/>
    <p:sldId id="272" r:id="rId8"/>
    <p:sldId id="270" r:id="rId9"/>
    <p:sldId id="271" r:id="rId10"/>
    <p:sldId id="266" r:id="rId11"/>
    <p:sldId id="267" r:id="rId12"/>
    <p:sldId id="268" r:id="rId13"/>
    <p:sldId id="269" r:id="rId14"/>
  </p:sldIdLst>
  <p:sldSz cx="9144000" cy="6858000" type="screen4x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 snapToGrid="0">
      <p:cViewPr varScale="1">
        <p:scale>
          <a:sx n="85" d="100"/>
          <a:sy n="85" d="100"/>
        </p:scale>
        <p:origin x="15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323973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602235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323973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602235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subTitle"/>
          </p:nvPr>
        </p:nvSpPr>
        <p:spPr>
          <a:xfrm>
            <a:off x="457110" y="3426961"/>
            <a:ext cx="82293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subTitle"/>
          </p:nvPr>
        </p:nvSpPr>
        <p:spPr>
          <a:xfrm>
            <a:off x="457110" y="2761321"/>
            <a:ext cx="82293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457110" y="3426961"/>
            <a:ext cx="82293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5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323973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602235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6"/>
          <p:cNvSpPr>
            <a:spLocks noGrp="1"/>
          </p:cNvSpPr>
          <p:nvPr>
            <p:ph type="body"/>
          </p:nvPr>
        </p:nvSpPr>
        <p:spPr>
          <a:xfrm>
            <a:off x="323973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7"/>
          <p:cNvSpPr>
            <a:spLocks noGrp="1"/>
          </p:cNvSpPr>
          <p:nvPr>
            <p:ph type="body"/>
          </p:nvPr>
        </p:nvSpPr>
        <p:spPr>
          <a:xfrm>
            <a:off x="602235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subTitle"/>
          </p:nvPr>
        </p:nvSpPr>
        <p:spPr>
          <a:xfrm>
            <a:off x="457110" y="3426961"/>
            <a:ext cx="82293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subTitle"/>
          </p:nvPr>
        </p:nvSpPr>
        <p:spPr>
          <a:xfrm>
            <a:off x="457110" y="2761321"/>
            <a:ext cx="82293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5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3"/>
          <p:cNvSpPr>
            <a:spLocks noGrp="1"/>
          </p:cNvSpPr>
          <p:nvPr>
            <p:ph type="body"/>
          </p:nvPr>
        </p:nvSpPr>
        <p:spPr>
          <a:xfrm>
            <a:off x="323973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4"/>
          <p:cNvSpPr>
            <a:spLocks noGrp="1"/>
          </p:cNvSpPr>
          <p:nvPr>
            <p:ph type="body"/>
          </p:nvPr>
        </p:nvSpPr>
        <p:spPr>
          <a:xfrm>
            <a:off x="6022350" y="160452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5"/>
          <p:cNvSpPr>
            <a:spLocks noGrp="1"/>
          </p:cNvSpPr>
          <p:nvPr>
            <p:ph type="body"/>
          </p:nvPr>
        </p:nvSpPr>
        <p:spPr>
          <a:xfrm>
            <a:off x="45711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6"/>
          <p:cNvSpPr>
            <a:spLocks noGrp="1"/>
          </p:cNvSpPr>
          <p:nvPr>
            <p:ph type="body"/>
          </p:nvPr>
        </p:nvSpPr>
        <p:spPr>
          <a:xfrm>
            <a:off x="323973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7"/>
          <p:cNvSpPr>
            <a:spLocks noGrp="1"/>
          </p:cNvSpPr>
          <p:nvPr>
            <p:ph type="body"/>
          </p:nvPr>
        </p:nvSpPr>
        <p:spPr>
          <a:xfrm>
            <a:off x="6022350" y="3682080"/>
            <a:ext cx="26497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457110" y="2761321"/>
            <a:ext cx="8229330" cy="332399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ru-RU" sz="2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673970" y="368208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110" y="752513"/>
            <a:ext cx="8229330" cy="186974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endParaRPr lang="ru-RU" sz="135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11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673970" y="1604520"/>
            <a:ext cx="401571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457110" y="3682080"/>
            <a:ext cx="822933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21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stomShape 1" hidden="1"/>
          <p:cNvSpPr/>
          <p:nvPr/>
        </p:nvSpPr>
        <p:spPr>
          <a:xfrm>
            <a:off x="-2430" y="5050800"/>
            <a:ext cx="3571560" cy="18046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2" hidden="1"/>
          <p:cNvSpPr/>
          <p:nvPr/>
        </p:nvSpPr>
        <p:spPr>
          <a:xfrm>
            <a:off x="-2430" y="5051160"/>
            <a:ext cx="9144090" cy="180432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/>
          <p:cNvSpPr/>
          <p:nvPr/>
        </p:nvSpPr>
        <p:spPr>
          <a:xfrm>
            <a:off x="0" y="2647800"/>
            <a:ext cx="3569400" cy="420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/>
          <p:cNvSpPr/>
          <p:nvPr/>
        </p:nvSpPr>
        <p:spPr>
          <a:xfrm>
            <a:off x="-2430" y="-1080"/>
            <a:ext cx="9144090" cy="6856560"/>
          </a:xfrm>
          <a:custGeom>
            <a:avLst/>
            <a:gdLst/>
            <a:ahLst/>
            <a:cxn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-2430" y="5050800"/>
            <a:ext cx="3571560" cy="18046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3" name="CustomShape 2"/>
          <p:cNvSpPr/>
          <p:nvPr/>
        </p:nvSpPr>
        <p:spPr>
          <a:xfrm>
            <a:off x="-2430" y="5051160"/>
            <a:ext cx="9144090" cy="180432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" name="PlaceHolder 3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CustomShape 1" hidden="1"/>
          <p:cNvSpPr/>
          <p:nvPr/>
        </p:nvSpPr>
        <p:spPr>
          <a:xfrm>
            <a:off x="-2430" y="5050800"/>
            <a:ext cx="3571560" cy="1804680"/>
          </a:xfrm>
          <a:custGeom>
            <a:avLst/>
            <a:gdLst/>
            <a:ahLst/>
            <a:cxnLst/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3" name="CustomShape 2" hidden="1"/>
          <p:cNvSpPr/>
          <p:nvPr/>
        </p:nvSpPr>
        <p:spPr>
          <a:xfrm>
            <a:off x="-2430" y="5051160"/>
            <a:ext cx="9144090" cy="1804320"/>
          </a:xfrm>
          <a:custGeom>
            <a:avLst/>
            <a:gdLst/>
            <a:ahLst/>
            <a:cxnLst/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4" name="CustomShape 3"/>
          <p:cNvSpPr/>
          <p:nvPr/>
        </p:nvSpPr>
        <p:spPr>
          <a:xfrm>
            <a:off x="0" y="2647800"/>
            <a:ext cx="3569400" cy="420768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5" name="CustomShape 4"/>
          <p:cNvSpPr/>
          <p:nvPr/>
        </p:nvSpPr>
        <p:spPr>
          <a:xfrm>
            <a:off x="-2430" y="-1080"/>
            <a:ext cx="9144090" cy="6856560"/>
          </a:xfrm>
          <a:custGeom>
            <a:avLst/>
            <a:gdLst/>
            <a:ahLst/>
            <a:cxnLst/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26" name="PlaceHolder 5"/>
          <p:cNvSpPr>
            <a:spLocks noGrp="1"/>
          </p:cNvSpPr>
          <p:nvPr>
            <p:ph type="title"/>
          </p:nvPr>
        </p:nvSpPr>
        <p:spPr>
          <a:xfrm>
            <a:off x="457110" y="273600"/>
            <a:ext cx="822933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57110" y="1604520"/>
            <a:ext cx="822933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100" b="0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648000" lvl="1" indent="-243000">
              <a:spcBef>
                <a:spcPts val="85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972000" lvl="2" indent="-216000">
              <a:spcBef>
                <a:spcPts val="638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296000" lvl="3" indent="-162000">
              <a:spcBef>
                <a:spcPts val="425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135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1620000" lvl="4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1944000" lvl="5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2268000" lvl="6" indent="-162000">
              <a:spcBef>
                <a:spcPts val="212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15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4000" indent="-243000" algn="l" defTabSz="685800" rtl="0" eaLnBrk="1" latinLnBrk="0" hangingPunct="1">
        <a:lnSpc>
          <a:spcPct val="90000"/>
        </a:lnSpc>
        <a:spcBef>
          <a:spcPts val="1063"/>
        </a:spcBef>
        <a:buClr>
          <a:srgbClr val="000000"/>
        </a:buClr>
        <a:buSzPct val="45000"/>
        <a:buFont typeface="Wingdings" charset="2"/>
        <a:buChar char="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ktivzan@gorzan.ru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CustomShape 1"/>
          <p:cNvSpPr/>
          <p:nvPr/>
        </p:nvSpPr>
        <p:spPr>
          <a:xfrm>
            <a:off x="180" y="2460977"/>
            <a:ext cx="9143820" cy="127564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6750" anchor="b">
            <a:noAutofit/>
          </a:bodyPr>
          <a:lstStyle/>
          <a:p>
            <a:pPr algn="ctr">
              <a:lnSpc>
                <a:spcPct val="100000"/>
              </a:lnSpc>
            </a:pPr>
            <a:br>
              <a:rPr sz="1350" dirty="0"/>
            </a:br>
            <a:br>
              <a:rPr sz="1350" dirty="0"/>
            </a:br>
            <a:br>
              <a:rPr sz="1350" dirty="0"/>
            </a:br>
            <a:r>
              <a:rPr lang="ru-RU" sz="3200" b="1" spc="-1" dirty="0">
                <a:solidFill>
                  <a:srgbClr val="000000"/>
                </a:solidFill>
                <a:latin typeface="Times New Roman"/>
                <a:ea typeface="DejaVu Sans"/>
              </a:rPr>
              <a:t>Сотрудничество</a:t>
            </a:r>
            <a:endParaRPr lang="ru-RU" sz="32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3200" b="1" spc="-1" dirty="0">
                <a:solidFill>
                  <a:srgbClr val="000000"/>
                </a:solidFill>
                <a:latin typeface="Times New Roman"/>
                <a:ea typeface="DejaVu Sans"/>
              </a:rPr>
              <a:t>с центром занятости населения - это просто. </a:t>
            </a:r>
          </a:p>
          <a:p>
            <a:pPr algn="ctr">
              <a:lnSpc>
                <a:spcPct val="100000"/>
              </a:lnSpc>
            </a:pPr>
            <a:endParaRPr lang="ru-RU" sz="2400" spc="-1" dirty="0">
              <a:latin typeface="Arial"/>
            </a:endParaRPr>
          </a:p>
        </p:txBody>
      </p:sp>
      <p:sp>
        <p:nvSpPr>
          <p:cNvPr id="165" name="CustomShape 2"/>
          <p:cNvSpPr/>
          <p:nvPr/>
        </p:nvSpPr>
        <p:spPr>
          <a:xfrm>
            <a:off x="3524040" y="4606201"/>
            <a:ext cx="5237190" cy="103765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r">
              <a:lnSpc>
                <a:spcPct val="100000"/>
              </a:lnSpc>
            </a:pPr>
            <a:r>
              <a:rPr lang="ru-RU" sz="2100" i="1" spc="-1">
                <a:solidFill>
                  <a:srgbClr val="000000"/>
                </a:solidFill>
                <a:latin typeface="Times New Roman"/>
                <a:ea typeface="DejaVu Sans"/>
              </a:rPr>
              <a:t>Начальник сектора </a:t>
            </a:r>
            <a:endParaRPr lang="ru-RU" sz="2100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100" i="1" spc="-1">
                <a:solidFill>
                  <a:srgbClr val="000000"/>
                </a:solidFill>
                <a:latin typeface="Times New Roman"/>
                <a:ea typeface="DejaVu Sans"/>
              </a:rPr>
              <a:t>активной политики занятости</a:t>
            </a:r>
            <a:endParaRPr lang="ru-RU" sz="2100" spc="-1"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lang="ru-RU" sz="2100" i="1" spc="-1">
                <a:solidFill>
                  <a:srgbClr val="000000"/>
                </a:solidFill>
                <a:latin typeface="Times New Roman"/>
                <a:ea typeface="DejaVu Sans"/>
              </a:rPr>
              <a:t>Овчинникова Людмила Александровна</a:t>
            </a:r>
            <a:endParaRPr lang="ru-RU" sz="2100" spc="-1">
              <a:latin typeface="Arial"/>
            </a:endParaRPr>
          </a:p>
        </p:txBody>
      </p:sp>
      <p:pic>
        <p:nvPicPr>
          <p:cNvPr id="166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585579" y="629393"/>
            <a:ext cx="3133080" cy="8537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CustomShape 1"/>
          <p:cNvSpPr/>
          <p:nvPr/>
        </p:nvSpPr>
        <p:spPr>
          <a:xfrm>
            <a:off x="38070" y="2329020"/>
            <a:ext cx="9067410" cy="1402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6750" anchor="b">
            <a:noAutofit/>
          </a:bodyPr>
          <a:lstStyle/>
          <a:p>
            <a:pPr algn="ctr">
              <a:lnSpc>
                <a:spcPct val="100000"/>
              </a:lnSpc>
            </a:pPr>
            <a:br>
              <a:rPr sz="1350" dirty="0"/>
            </a:br>
            <a:br>
              <a:rPr sz="1350" dirty="0"/>
            </a:br>
            <a:br>
              <a:rPr sz="1350" dirty="0"/>
            </a:br>
            <a:r>
              <a:rPr lang="ru-RU" sz="2400" b="1" spc="-1" dirty="0">
                <a:solidFill>
                  <a:srgbClr val="000000"/>
                </a:solidFill>
                <a:latin typeface="Times New Roman"/>
                <a:ea typeface="DejaVu Sans"/>
              </a:rPr>
              <a:t>Отделение занятости населения по городу </a:t>
            </a:r>
            <a:r>
              <a:rPr lang="ru-RU" sz="2400" b="1" cap="all" spc="-1" dirty="0">
                <a:solidFill>
                  <a:srgbClr val="000000"/>
                </a:solidFill>
                <a:latin typeface="Times New Roman"/>
                <a:ea typeface="DejaVu Sans"/>
              </a:rPr>
              <a:t>А</a:t>
            </a:r>
            <a:r>
              <a:rPr lang="ru-RU" sz="2400" b="1" spc="-1" dirty="0">
                <a:solidFill>
                  <a:srgbClr val="000000"/>
                </a:solidFill>
                <a:latin typeface="Times New Roman"/>
                <a:ea typeface="DejaVu Sans"/>
              </a:rPr>
              <a:t>рхангельску </a:t>
            </a:r>
            <a:br>
              <a:rPr sz="1350" dirty="0"/>
            </a:br>
            <a:r>
              <a:rPr lang="ru-RU" sz="2400" b="1" spc="-1" dirty="0">
                <a:solidFill>
                  <a:srgbClr val="000000"/>
                </a:solidFill>
                <a:latin typeface="Times New Roman"/>
                <a:ea typeface="DejaVu Sans"/>
              </a:rPr>
              <a:t>ГКУ Архангельской области </a:t>
            </a:r>
            <a:endParaRPr lang="ru-RU" sz="240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Times New Roman"/>
                <a:ea typeface="DejaVu Sans"/>
              </a:rPr>
              <a:t>«Архангельский областной центр занятости населения»</a:t>
            </a:r>
            <a:br>
              <a:rPr sz="1350" dirty="0"/>
            </a:br>
            <a:endParaRPr lang="ru-RU" sz="2400" spc="-1" dirty="0">
              <a:latin typeface="Arial"/>
            </a:endParaRPr>
          </a:p>
        </p:txBody>
      </p:sp>
      <p:sp>
        <p:nvSpPr>
          <p:cNvPr id="210" name="CustomShape 2"/>
          <p:cNvSpPr/>
          <p:nvPr/>
        </p:nvSpPr>
        <p:spPr>
          <a:xfrm>
            <a:off x="973620" y="4009500"/>
            <a:ext cx="3454380" cy="12403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6750" rIns="67500" bIns="33750">
            <a:noAutofit/>
          </a:bodyPr>
          <a:lstStyle/>
          <a:p>
            <a:pPr algn="ctr">
              <a:spcBef>
                <a:spcPts val="599"/>
              </a:spcBef>
            </a:pPr>
            <a:r>
              <a:rPr lang="ru-RU" sz="1500" cap="all" spc="-1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500" b="1" cap="all" spc="-1">
                <a:solidFill>
                  <a:srgbClr val="000000"/>
                </a:solidFill>
                <a:latin typeface="Times New Roman"/>
                <a:ea typeface="DejaVu Sans"/>
              </a:rPr>
              <a:t>по вопросам сотрудничества:</a:t>
            </a:r>
            <a:endParaRPr lang="ru-RU" sz="1500" spc="-1">
              <a:latin typeface="Arial"/>
            </a:endParaRPr>
          </a:p>
          <a:p>
            <a:pPr algn="ctr">
              <a:spcBef>
                <a:spcPts val="599"/>
              </a:spcBef>
            </a:pPr>
            <a:r>
              <a:rPr lang="ru-RU" b="1" cap="all" spc="-1">
                <a:solidFill>
                  <a:srgbClr val="000000"/>
                </a:solidFill>
                <a:latin typeface="Times New Roman"/>
                <a:ea typeface="DejaVu Sans"/>
              </a:rPr>
              <a:t>24-07-51</a:t>
            </a:r>
            <a:endParaRPr lang="ru-RU" spc="-1">
              <a:latin typeface="Arial"/>
            </a:endParaRPr>
          </a:p>
          <a:p>
            <a:pPr algn="ctr">
              <a:spcBef>
                <a:spcPts val="599"/>
              </a:spcBef>
            </a:pPr>
            <a:r>
              <a:rPr lang="ru-RU" b="1" cap="all" spc="-1">
                <a:solidFill>
                  <a:srgbClr val="000000"/>
                </a:solidFill>
                <a:latin typeface="Times New Roman"/>
                <a:ea typeface="DejaVu Sans"/>
              </a:rPr>
              <a:t>24-06-55</a:t>
            </a:r>
            <a:endParaRPr lang="ru-RU" spc="-1">
              <a:latin typeface="Arial"/>
            </a:endParaRPr>
          </a:p>
        </p:txBody>
      </p:sp>
      <p:sp>
        <p:nvSpPr>
          <p:cNvPr id="211" name="CustomShape 3"/>
          <p:cNvSpPr/>
          <p:nvPr/>
        </p:nvSpPr>
        <p:spPr>
          <a:xfrm>
            <a:off x="5058720" y="4268700"/>
            <a:ext cx="3508380" cy="39132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>
              <a:lnSpc>
                <a:spcPct val="100000"/>
              </a:lnSpc>
            </a:pPr>
            <a:r>
              <a:rPr lang="ru-RU" sz="2100" b="1" spc="-1">
                <a:solidFill>
                  <a:srgbClr val="000000"/>
                </a:solidFill>
                <a:latin typeface="Times New Roman"/>
                <a:ea typeface="DejaVu Sans"/>
              </a:rPr>
              <a:t>ул. Гайдара, д. 4, корп. 1</a:t>
            </a:r>
            <a:endParaRPr lang="ru-RU" sz="2100" spc="-1">
              <a:latin typeface="Arial"/>
            </a:endParaRPr>
          </a:p>
        </p:txBody>
      </p:sp>
      <p:pic>
        <p:nvPicPr>
          <p:cNvPr id="212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804330" y="723060"/>
            <a:ext cx="3133080" cy="853740"/>
          </a:xfrm>
          <a:prstGeom prst="rect">
            <a:avLst/>
          </a:prstGeom>
          <a:ln>
            <a:noFill/>
          </a:ln>
        </p:spPr>
      </p:pic>
      <p:pic>
        <p:nvPicPr>
          <p:cNvPr id="213" name="Рисунок 3"/>
          <p:cNvPicPr/>
          <p:nvPr/>
        </p:nvPicPr>
        <p:blipFill>
          <a:blip r:embed="rId3"/>
          <a:stretch/>
        </p:blipFill>
        <p:spPr>
          <a:xfrm>
            <a:off x="804330" y="4660200"/>
            <a:ext cx="904770" cy="53811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1521450" y="2695410"/>
            <a:ext cx="6100920" cy="73359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700" b="1" cap="all" spc="-1" dirty="0">
                <a:solidFill>
                  <a:srgbClr val="000000"/>
                </a:solidFill>
                <a:latin typeface="Times New Roman"/>
                <a:ea typeface="DejaVu Sans"/>
              </a:rPr>
              <a:t>Благодарим за сотрудничество!</a:t>
            </a:r>
            <a:endParaRPr lang="ru-RU" sz="2700" spc="-1" dirty="0">
              <a:latin typeface="Arial"/>
            </a:endParaRPr>
          </a:p>
        </p:txBody>
      </p:sp>
      <p:pic>
        <p:nvPicPr>
          <p:cNvPr id="215" name="Picture 2"/>
          <p:cNvPicPr/>
          <p:nvPr/>
        </p:nvPicPr>
        <p:blipFill>
          <a:blip r:embed="rId2"/>
          <a:stretch/>
        </p:blipFill>
        <p:spPr>
          <a:xfrm>
            <a:off x="545940" y="337961"/>
            <a:ext cx="4025970" cy="15255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CustomShape 1"/>
          <p:cNvSpPr/>
          <p:nvPr/>
        </p:nvSpPr>
        <p:spPr>
          <a:xfrm>
            <a:off x="169290" y="2059560"/>
            <a:ext cx="8855730" cy="3373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6750" anchor="b">
            <a:noAutofit/>
          </a:bodyPr>
          <a:lstStyle/>
          <a:p>
            <a:pPr algn="ctr">
              <a:lnSpc>
                <a:spcPct val="100000"/>
              </a:lnSpc>
            </a:pPr>
            <a:endParaRPr lang="ru-RU" sz="1350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В соответствии с п.4 Постановления Минтрудсоцразвития АО </a:t>
            </a:r>
            <a:endParaRPr lang="ru-RU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от </a:t>
            </a:r>
            <a:r>
              <a:rPr lang="ru-RU" b="1" spc="-1">
                <a:solidFill>
                  <a:srgbClr val="000000"/>
                </a:solidFill>
                <a:latin typeface="Arial"/>
                <a:ea typeface="DejaVu Sans"/>
              </a:rPr>
              <a:t>28.12.2015 №24-п </a:t>
            </a: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«Об утверждении Порядка представления работодателями информации о наличии свободных рабочих мест  и вакантных должностей в органы службы занятости населения Архангельской области» с изменениями, внесенными постановлением  Минтрудсоцразвития АО от 20.01.2017 №2-п </a:t>
            </a:r>
            <a:endParaRPr lang="ru-RU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>
                <a:solidFill>
                  <a:srgbClr val="000000"/>
                </a:solidFill>
                <a:latin typeface="Arial"/>
                <a:ea typeface="DejaVu Sans"/>
              </a:rPr>
              <a:t>«О внесении изменений в указанный выше Порядок»</a:t>
            </a:r>
            <a:endParaRPr lang="ru-RU" spc="-1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000000"/>
                </a:solidFill>
                <a:latin typeface="Arial"/>
                <a:ea typeface="DejaVu Sans"/>
              </a:rPr>
              <a:t>все работодатели </a:t>
            </a:r>
            <a:r>
              <a:rPr lang="ru-RU" b="1" spc="-1">
                <a:solidFill>
                  <a:srgbClr val="FF0000"/>
                </a:solidFill>
                <a:latin typeface="Arial"/>
                <a:ea typeface="DejaVu Sans"/>
              </a:rPr>
              <a:t>обязаны</a:t>
            </a:r>
            <a:r>
              <a:rPr lang="ru-RU" b="1" spc="-1">
                <a:solidFill>
                  <a:srgbClr val="000000"/>
                </a:solidFill>
                <a:latin typeface="Arial"/>
                <a:ea typeface="DejaVu Sans"/>
              </a:rPr>
              <a:t> представлять информацию </a:t>
            </a:r>
            <a:endParaRPr lang="ru-RU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FF0000"/>
                </a:solidFill>
                <a:latin typeface="Arial"/>
                <a:ea typeface="DejaVu Sans"/>
              </a:rPr>
              <a:t>о потребности в работниках </a:t>
            </a:r>
            <a:r>
              <a:rPr lang="ru-RU" b="1" spc="-1">
                <a:solidFill>
                  <a:srgbClr val="000000"/>
                </a:solidFill>
                <a:latin typeface="Arial"/>
                <a:ea typeface="DejaVu Sans"/>
              </a:rPr>
              <a:t>и об условиях </a:t>
            </a:r>
            <a:endParaRPr lang="ru-RU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000000"/>
                </a:solidFill>
                <a:latin typeface="Arial"/>
                <a:ea typeface="DejaVu Sans"/>
              </a:rPr>
              <a:t>их привлечения, о наличии свободных рабочих мест </a:t>
            </a:r>
            <a:endParaRPr lang="ru-RU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000000"/>
                </a:solidFill>
                <a:latin typeface="Arial"/>
                <a:ea typeface="DejaVu Sans"/>
              </a:rPr>
              <a:t>и вакантных должностей в Центр занятости </a:t>
            </a:r>
            <a:endParaRPr lang="ru-RU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b="1" spc="-1">
                <a:solidFill>
                  <a:srgbClr val="FF0000"/>
                </a:solidFill>
                <a:latin typeface="Arial"/>
                <a:ea typeface="DejaVu Sans"/>
              </a:rPr>
              <a:t>ежемесячно не позднее десятого числа месяца</a:t>
            </a:r>
            <a:endParaRPr lang="ru-RU" spc="-1">
              <a:latin typeface="Arial"/>
            </a:endParaRPr>
          </a:p>
        </p:txBody>
      </p:sp>
      <p:pic>
        <p:nvPicPr>
          <p:cNvPr id="168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557528" y="571590"/>
            <a:ext cx="3133080" cy="8537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9" name="Рисунок 15"/>
          <p:cNvPicPr/>
          <p:nvPr/>
        </p:nvPicPr>
        <p:blipFill>
          <a:blip r:embed="rId2"/>
          <a:srcRect b="8507"/>
          <a:stretch/>
        </p:blipFill>
        <p:spPr>
          <a:xfrm>
            <a:off x="3272895" y="2839999"/>
            <a:ext cx="2598210" cy="2202930"/>
          </a:xfrm>
          <a:prstGeom prst="rect">
            <a:avLst/>
          </a:prstGeom>
          <a:ln>
            <a:noFill/>
          </a:ln>
        </p:spPr>
      </p:pic>
      <p:sp>
        <p:nvSpPr>
          <p:cNvPr id="170" name="CustomShape 1"/>
          <p:cNvSpPr/>
          <p:nvPr/>
        </p:nvSpPr>
        <p:spPr>
          <a:xfrm>
            <a:off x="3766230" y="599461"/>
            <a:ext cx="2785590" cy="67527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br>
              <a:rPr sz="1350" dirty="0"/>
            </a:br>
            <a:r>
              <a:rPr lang="ru-RU" sz="2100" b="1" u="sng" cap="all" spc="-1" dirty="0">
                <a:solidFill>
                  <a:srgbClr val="000000"/>
                </a:solidFill>
                <a:latin typeface="Times New Roman"/>
                <a:ea typeface="DejaVu Sans"/>
              </a:rPr>
              <a:t>работодателю</a:t>
            </a:r>
            <a:endParaRPr lang="ru-RU" sz="2100" spc="-1" dirty="0">
              <a:latin typeface="Arial"/>
            </a:endParaRPr>
          </a:p>
        </p:txBody>
      </p:sp>
      <p:pic>
        <p:nvPicPr>
          <p:cNvPr id="171" name="Объект 11"/>
          <p:cNvPicPr/>
          <p:nvPr/>
        </p:nvPicPr>
        <p:blipFill>
          <a:blip r:embed="rId3"/>
          <a:srcRect l="4833" t="3772" r="4351"/>
          <a:stretch/>
        </p:blipFill>
        <p:spPr>
          <a:xfrm>
            <a:off x="649800" y="3135649"/>
            <a:ext cx="1830870" cy="1907280"/>
          </a:xfrm>
          <a:prstGeom prst="rect">
            <a:avLst/>
          </a:prstGeom>
          <a:ln>
            <a:noFill/>
          </a:ln>
        </p:spPr>
      </p:pic>
      <p:pic>
        <p:nvPicPr>
          <p:cNvPr id="172" name="Рисунок 13"/>
          <p:cNvPicPr/>
          <p:nvPr/>
        </p:nvPicPr>
        <p:blipFill>
          <a:blip r:embed="rId4"/>
          <a:srcRect l="8042" r="7910"/>
          <a:stretch/>
        </p:blipFill>
        <p:spPr>
          <a:xfrm>
            <a:off x="6540166" y="3135649"/>
            <a:ext cx="2239110" cy="1906740"/>
          </a:xfrm>
          <a:prstGeom prst="rect">
            <a:avLst/>
          </a:prstGeom>
          <a:ln>
            <a:noFill/>
          </a:ln>
        </p:spPr>
      </p:pic>
      <p:sp>
        <p:nvSpPr>
          <p:cNvPr id="173" name="CustomShape 2"/>
          <p:cNvSpPr/>
          <p:nvPr/>
        </p:nvSpPr>
        <p:spPr>
          <a:xfrm>
            <a:off x="599940" y="5547756"/>
            <a:ext cx="1992060" cy="7606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spc="-1" dirty="0">
                <a:solidFill>
                  <a:srgbClr val="000000"/>
                </a:solidFill>
                <a:latin typeface="Times New Roman"/>
                <a:ea typeface="DejaVu Sans"/>
              </a:rPr>
              <a:t>Подобрать необходимых работников</a:t>
            </a:r>
            <a:endParaRPr lang="ru-RU" sz="1500" spc="-1" dirty="0">
              <a:latin typeface="Arial"/>
            </a:endParaRPr>
          </a:p>
        </p:txBody>
      </p:sp>
      <p:sp>
        <p:nvSpPr>
          <p:cNvPr id="174" name="CustomShape 3"/>
          <p:cNvSpPr/>
          <p:nvPr/>
        </p:nvSpPr>
        <p:spPr>
          <a:xfrm>
            <a:off x="3495555" y="5523456"/>
            <a:ext cx="2017440" cy="7606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spc="-1" dirty="0">
                <a:solidFill>
                  <a:srgbClr val="000000"/>
                </a:solidFill>
                <a:latin typeface="Times New Roman"/>
                <a:ea typeface="DejaVu Sans"/>
              </a:rPr>
              <a:t>Помочь принять участие в ярмарке вакансий</a:t>
            </a:r>
            <a:endParaRPr lang="ru-RU" sz="1500" spc="-1" dirty="0">
              <a:latin typeface="Arial"/>
            </a:endParaRPr>
          </a:p>
        </p:txBody>
      </p:sp>
      <p:sp>
        <p:nvSpPr>
          <p:cNvPr id="175" name="CustomShape 4"/>
          <p:cNvSpPr/>
          <p:nvPr/>
        </p:nvSpPr>
        <p:spPr>
          <a:xfrm>
            <a:off x="6540166" y="5469053"/>
            <a:ext cx="1942380" cy="760656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44450" dist="2808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500" spc="-1" dirty="0">
                <a:solidFill>
                  <a:srgbClr val="000000"/>
                </a:solidFill>
                <a:latin typeface="Times New Roman"/>
                <a:ea typeface="DejaVu Sans"/>
              </a:rPr>
              <a:t>Организовать программы временной занятости</a:t>
            </a:r>
            <a:endParaRPr lang="ru-RU" sz="1500" spc="-1" dirty="0">
              <a:latin typeface="Arial"/>
            </a:endParaRPr>
          </a:p>
        </p:txBody>
      </p:sp>
      <p:sp>
        <p:nvSpPr>
          <p:cNvPr id="176" name="CustomShape 5"/>
          <p:cNvSpPr/>
          <p:nvPr/>
        </p:nvSpPr>
        <p:spPr>
          <a:xfrm>
            <a:off x="177885" y="1701395"/>
            <a:ext cx="8788230" cy="15300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000" spc="-1" dirty="0">
                <a:solidFill>
                  <a:srgbClr val="000000"/>
                </a:solidFill>
                <a:latin typeface="Times New Roman"/>
                <a:ea typeface="DejaVu Sans"/>
              </a:rPr>
              <a:t>Взаимодействие с работодателями находится в ряду приоритетных направлений активной политики содействия занятости населения. Сотрудничество с отделами кадров предприятий обеспечивают службу занятости достоверной информацией о вакантных рабочих местах.</a:t>
            </a:r>
            <a:endParaRPr lang="ru-RU" sz="2000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ru-RU" sz="1500" spc="-1" dirty="0">
              <a:latin typeface="Arial"/>
            </a:endParaRPr>
          </a:p>
        </p:txBody>
      </p:sp>
      <p:pic>
        <p:nvPicPr>
          <p:cNvPr id="177" name="Рисунок 5"/>
          <p:cNvPicPr/>
          <p:nvPr/>
        </p:nvPicPr>
        <p:blipFill>
          <a:blip r:embed="rId5"/>
          <a:srcRect t="19609"/>
          <a:stretch/>
        </p:blipFill>
        <p:spPr>
          <a:xfrm>
            <a:off x="430110" y="599940"/>
            <a:ext cx="3133080" cy="8537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355209" y="815869"/>
            <a:ext cx="5638950" cy="1283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cap="all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занятости населения</a:t>
            </a: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cap="all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архангельску </a:t>
            </a: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cap="all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предлагает работодателям </a:t>
            </a: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ПРИНЯТЬ УЧАСТИЕ В ПРОГРАММАХ</a:t>
            </a:r>
          </a:p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ВРЕМЕННОЙ ЗАНЯТОСТИ:</a:t>
            </a:r>
          </a:p>
          <a:p>
            <a:pPr algn="ctr">
              <a:lnSpc>
                <a:spcPct val="100000"/>
              </a:lnSpc>
            </a:pP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80" y="2520273"/>
            <a:ext cx="9143820" cy="39684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/>
          </a:bodyPr>
          <a:lstStyle/>
          <a:p>
            <a:pPr marL="685800" indent="-341010">
              <a:buClr>
                <a:srgbClr val="000000"/>
              </a:buClr>
              <a:buFont typeface="Wingdings" charset="2"/>
              <a:buChar char="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  <a:ea typeface="DejaVu Sans"/>
              </a:rPr>
              <a:t>организация временного трудоустройства несовершеннолетних граждан, в возрасте от 14 до 18 лет в свободное от учебы время; </a:t>
            </a:r>
            <a:endParaRPr lang="ru-RU" sz="2100" spc="-1" dirty="0">
              <a:latin typeface="Arial"/>
            </a:endParaRPr>
          </a:p>
          <a:p>
            <a:pPr marL="259200">
              <a:buClr>
                <a:srgbClr val="000000"/>
              </a:buClr>
            </a:pPr>
            <a:endParaRPr lang="ru-RU" sz="2100" spc="-1" dirty="0">
              <a:latin typeface="Arial"/>
            </a:endParaRPr>
          </a:p>
          <a:p>
            <a:pPr marL="600210" indent="-341010">
              <a:buClr>
                <a:srgbClr val="000000"/>
              </a:buClr>
              <a:buFont typeface="Wingdings" charset="2"/>
              <a:buChar char="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  <a:ea typeface="DejaVu Sans"/>
              </a:rPr>
              <a:t>трудоустройство безработных граждан от 18 до 20 лет, имеющих среднее профессиональное образование и ищущих работу впервые; </a:t>
            </a:r>
            <a:endParaRPr lang="ru-RU" sz="2100" spc="-1" dirty="0">
              <a:latin typeface="Arial"/>
            </a:endParaRPr>
          </a:p>
          <a:p>
            <a:pPr marL="258930"/>
            <a:endParaRPr lang="ru-RU" sz="21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601830" indent="-342900">
              <a:buFont typeface="Wingdings" panose="05000000000000000000" pitchFamily="2" charset="2"/>
              <a:buChar char="ü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</a:rPr>
              <a:t>трудоустройство граждан, испытывающих трудности в поиске работы;</a:t>
            </a:r>
          </a:p>
          <a:p>
            <a:pPr marL="258930"/>
            <a:endParaRPr lang="ru-RU" sz="21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258930"/>
            <a:endParaRPr lang="ru-RU" sz="2100" spc="-1" dirty="0">
              <a:latin typeface="Arial"/>
            </a:endParaRPr>
          </a:p>
          <a:p>
            <a:pPr marL="600210" indent="-341010">
              <a:buClr>
                <a:srgbClr val="000000"/>
              </a:buClr>
              <a:buFont typeface="Wingdings" charset="2"/>
              <a:buChar char=""/>
            </a:pPr>
            <a:r>
              <a:rPr lang="ru-RU" sz="2100" spc="-1" dirty="0">
                <a:solidFill>
                  <a:srgbClr val="000000"/>
                </a:solidFill>
                <a:latin typeface="Times New Roman"/>
                <a:ea typeface="DejaVu Sans"/>
              </a:rPr>
              <a:t>общественные работы.</a:t>
            </a:r>
            <a:endParaRPr lang="ru-RU" sz="2100" spc="-1" dirty="0">
              <a:latin typeface="Arial"/>
            </a:endParaRPr>
          </a:p>
          <a:p>
            <a:pPr marL="257310" indent="-255420">
              <a:spcBef>
                <a:spcPts val="599"/>
              </a:spcBef>
            </a:pPr>
            <a:endParaRPr lang="ru-RU" sz="2100" spc="-1" dirty="0">
              <a:latin typeface="Arial"/>
            </a:endParaRPr>
          </a:p>
        </p:txBody>
      </p:sp>
      <p:pic>
        <p:nvPicPr>
          <p:cNvPr id="183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475543" y="815869"/>
            <a:ext cx="3133080" cy="8537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0788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509880" y="815869"/>
            <a:ext cx="3133080" cy="85374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9D40B-0F1C-42C6-8CA6-7C37F6BC70A2}"/>
              </a:ext>
            </a:extLst>
          </p:cNvPr>
          <p:cNvSpPr txBox="1"/>
          <p:nvPr/>
        </p:nvSpPr>
        <p:spPr>
          <a:xfrm>
            <a:off x="1876574" y="2762521"/>
            <a:ext cx="6023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ЛОЯЛЬНОСТЬ ПЕРСОНАЛА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media-public.canva.com/MACGTcoEpqU/2/thumbnail_large-1.png">
            <a:extLst>
              <a:ext uri="{FF2B5EF4-FFF2-40B4-BE49-F238E27FC236}">
                <a16:creationId xmlns:a16="http://schemas.microsoft.com/office/drawing/2014/main" id="{0DE5931C-0FAB-412F-AFFB-0B4F3FDEE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3354"/>
            <a:ext cx="3098743" cy="386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195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3355209" y="815869"/>
            <a:ext cx="5638950" cy="12838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242711" y="2181588"/>
            <a:ext cx="8658578" cy="256257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92500"/>
          </a:bodyPr>
          <a:lstStyle/>
          <a:p>
            <a:pPr marL="685800" indent="-341010">
              <a:buClr>
                <a:srgbClr val="000000"/>
              </a:buClr>
              <a:buFont typeface="Wingdings" charset="2"/>
              <a:buChar char=""/>
            </a:pPr>
            <a:r>
              <a:rPr lang="ru-RU" sz="2200" b="1" spc="-1" dirty="0">
                <a:solidFill>
                  <a:srgbClr val="000000"/>
                </a:solidFill>
                <a:latin typeface="Times New Roman"/>
                <a:ea typeface="DejaVu Sans"/>
              </a:rPr>
              <a:t>организация временного трудоустройства несовершеннолетних граждан, в возрасте от 14 до 18 лет в свободное от учебы время </a:t>
            </a:r>
            <a:endParaRPr lang="ru-RU" sz="2200" b="1" spc="-1" dirty="0">
              <a:latin typeface="Arial"/>
            </a:endParaRPr>
          </a:p>
          <a:p>
            <a:pPr marL="344520"/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     (материальная поддержка подростку от 1800 до 2700 </a:t>
            </a:r>
            <a:r>
              <a:rPr lang="ru-RU" sz="2200" spc="-1" dirty="0">
                <a:solidFill>
                  <a:srgbClr val="000000"/>
                </a:solidFill>
                <a:latin typeface="Times New Roman"/>
              </a:rPr>
              <a:t>рублей в месяц);</a:t>
            </a:r>
          </a:p>
          <a:p>
            <a:pPr marL="344520"/>
            <a:endParaRPr lang="ru-RU" sz="2200" spc="-1" dirty="0">
              <a:latin typeface="Arial"/>
            </a:endParaRPr>
          </a:p>
          <a:p>
            <a:pPr marL="600210" indent="-341010">
              <a:buClr>
                <a:srgbClr val="000000"/>
              </a:buClr>
              <a:buFont typeface="Wingdings" charset="2"/>
              <a:buChar char=""/>
            </a:pPr>
            <a:r>
              <a:rPr lang="ru-RU" sz="2200" b="1" spc="-1" dirty="0">
                <a:solidFill>
                  <a:srgbClr val="000000"/>
                </a:solidFill>
                <a:latin typeface="Times New Roman"/>
                <a:ea typeface="DejaVu Sans"/>
              </a:rPr>
              <a:t>трудоустройство безработных граждан от 18 до 20 лет, имеющих среднее профессиональное образование и ищущих работу впервые </a:t>
            </a:r>
            <a:endParaRPr lang="ru-RU" sz="2200" b="1" spc="-1" dirty="0">
              <a:latin typeface="Arial"/>
            </a:endParaRPr>
          </a:p>
          <a:p>
            <a:pPr marL="258930"/>
            <a:r>
              <a:rPr lang="ru-RU" sz="2200" spc="-1" dirty="0">
                <a:solidFill>
                  <a:srgbClr val="000000"/>
                </a:solidFill>
                <a:latin typeface="Times New Roman"/>
                <a:ea typeface="DejaVu Sans"/>
              </a:rPr>
              <a:t>     (материальная поддержка безработному 3600 рублей в месяц).</a:t>
            </a:r>
          </a:p>
          <a:p>
            <a:pPr marL="258930"/>
            <a:endParaRPr lang="ru-RU" sz="2100" spc="-1" dirty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 marL="257310" indent="-255420">
              <a:spcBef>
                <a:spcPts val="599"/>
              </a:spcBef>
            </a:pPr>
            <a:endParaRPr lang="ru-RU" sz="2100" spc="-1" dirty="0">
              <a:latin typeface="Arial"/>
            </a:endParaRPr>
          </a:p>
        </p:txBody>
      </p:sp>
      <p:pic>
        <p:nvPicPr>
          <p:cNvPr id="183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475543" y="815869"/>
            <a:ext cx="3133080" cy="853740"/>
          </a:xfrm>
          <a:prstGeom prst="rect">
            <a:avLst/>
          </a:prstGeom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1E9D40B-0F1C-42C6-8CA6-7C37F6BC70A2}"/>
              </a:ext>
            </a:extLst>
          </p:cNvPr>
          <p:cNvSpPr txBox="1"/>
          <p:nvPr/>
        </p:nvSpPr>
        <p:spPr>
          <a:xfrm>
            <a:off x="3662722" y="835199"/>
            <a:ext cx="5023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ЛОЯЛЬНЫЙ СОТРУДНИК 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 ЭТАПА</a:t>
            </a:r>
          </a:p>
        </p:txBody>
      </p:sp>
      <p:pic>
        <p:nvPicPr>
          <p:cNvPr id="1028" name="Picture 4" descr="https://media-public.canva.com/MAB3uCfmpfs/1/thumbnail_large.png">
            <a:extLst>
              <a:ext uri="{FF2B5EF4-FFF2-40B4-BE49-F238E27FC236}">
                <a16:creationId xmlns:a16="http://schemas.microsoft.com/office/drawing/2014/main" id="{8ED4BC1D-7B13-4AC1-950A-186C4A4BC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30" y="4766802"/>
            <a:ext cx="2283531" cy="2283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media-public.canva.com/MACbuKdeiIc/1/thumbnail_large.png">
            <a:extLst>
              <a:ext uri="{FF2B5EF4-FFF2-40B4-BE49-F238E27FC236}">
                <a16:creationId xmlns:a16="http://schemas.microsoft.com/office/drawing/2014/main" id="{272D07B1-6171-4FC1-BE9D-8625867523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71" y="5214033"/>
            <a:ext cx="1214805" cy="1389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edia-public.canva.com/MACbuL66a7U/1/thumbnail_large.png">
            <a:extLst>
              <a:ext uri="{FF2B5EF4-FFF2-40B4-BE49-F238E27FC236}">
                <a16:creationId xmlns:a16="http://schemas.microsoft.com/office/drawing/2014/main" id="{D75E80BD-1184-4B90-A831-F8A8D19495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597" y="4435146"/>
            <a:ext cx="1541816" cy="2422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: вправо 3">
            <a:extLst>
              <a:ext uri="{FF2B5EF4-FFF2-40B4-BE49-F238E27FC236}">
                <a16:creationId xmlns:a16="http://schemas.microsoft.com/office/drawing/2014/main" id="{EE455564-227E-4147-9905-5CF6BE2B1D0A}"/>
              </a:ext>
            </a:extLst>
          </p:cNvPr>
          <p:cNvSpPr/>
          <p:nvPr/>
        </p:nvSpPr>
        <p:spPr>
          <a:xfrm>
            <a:off x="2160403" y="5874274"/>
            <a:ext cx="1411112" cy="159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: вправо 4">
            <a:extLst>
              <a:ext uri="{FF2B5EF4-FFF2-40B4-BE49-F238E27FC236}">
                <a16:creationId xmlns:a16="http://schemas.microsoft.com/office/drawing/2014/main" id="{8545FF89-7E47-414D-BDD4-36B1D4E65DF8}"/>
              </a:ext>
            </a:extLst>
          </p:cNvPr>
          <p:cNvSpPr/>
          <p:nvPr/>
        </p:nvSpPr>
        <p:spPr>
          <a:xfrm>
            <a:off x="5530761" y="5874274"/>
            <a:ext cx="1283758" cy="15961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231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CustomShape 1"/>
          <p:cNvSpPr/>
          <p:nvPr/>
        </p:nvSpPr>
        <p:spPr>
          <a:xfrm>
            <a:off x="2468478" y="899794"/>
            <a:ext cx="6060278" cy="6935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2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СОТРУДНИК НА ПОДМЕНУ</a:t>
            </a:r>
          </a:p>
          <a:p>
            <a:pPr algn="ctr">
              <a:lnSpc>
                <a:spcPct val="100000"/>
              </a:lnSpc>
            </a:pPr>
            <a:endParaRPr lang="ru-RU" sz="2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2" name="CustomShape 2"/>
          <p:cNvSpPr/>
          <p:nvPr/>
        </p:nvSpPr>
        <p:spPr>
          <a:xfrm>
            <a:off x="135467" y="1697548"/>
            <a:ext cx="8873066" cy="427660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67500" tIns="33750" rIns="67500" bIns="33750" anchor="ctr">
            <a:normAutofit fontScale="40000" lnSpcReduction="20000"/>
          </a:bodyPr>
          <a:lstStyle/>
          <a:p>
            <a:pPr marL="258930"/>
            <a:endParaRPr lang="ru-RU" sz="5000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601830" indent="-342900">
              <a:buFont typeface="Wingdings" panose="05000000000000000000" pitchFamily="2" charset="2"/>
              <a:buChar char="ü"/>
            </a:pPr>
            <a:r>
              <a:rPr lang="ru-RU" sz="5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трудоустройство граждан, испытывающих трудности в поиске работы </a:t>
            </a:r>
          </a:p>
          <a:p>
            <a:pPr marL="258930"/>
            <a:r>
              <a:rPr lang="ru-RU" sz="5000" b="1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5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материальная поддержка безработному 2700 рублей в месяц):</a:t>
            </a:r>
          </a:p>
          <a:p>
            <a:pPr marL="257850" algn="ctr"/>
            <a:endParaRPr lang="ru-RU" sz="5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1550">
              <a:buClr>
                <a:srgbClr val="000000"/>
              </a:buClr>
              <a:buFont typeface="Arial"/>
              <a:buChar char="•"/>
            </a:pPr>
            <a:r>
              <a:rPr lang="ru-RU" sz="5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освобожденным из учреждений, исполняющих наказание в виде лишения свободы;</a:t>
            </a:r>
            <a:endParaRPr lang="ru-RU" sz="5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1550">
              <a:buClr>
                <a:srgbClr val="000000"/>
              </a:buClr>
              <a:buFont typeface="Arial"/>
              <a:buChar char="•"/>
            </a:pPr>
            <a:r>
              <a:rPr lang="ru-RU" sz="5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лицам предпенсионного возраста (за 5 лет до наступления возраста, дающего право выхода на страховую пенсию по старости);</a:t>
            </a:r>
            <a:endParaRPr lang="ru-RU" sz="5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1550">
              <a:buClr>
                <a:srgbClr val="000000"/>
              </a:buClr>
              <a:buFont typeface="Arial"/>
              <a:buChar char="•"/>
            </a:pPr>
            <a:r>
              <a:rPr lang="ru-RU" sz="5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уволенным с военной службы и членам их семей;</a:t>
            </a:r>
            <a:endParaRPr lang="ru-RU" sz="5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1550">
              <a:buClr>
                <a:srgbClr val="000000"/>
              </a:buClr>
              <a:buFont typeface="Arial"/>
              <a:buChar char="•"/>
            </a:pPr>
            <a:r>
              <a:rPr lang="ru-RU" sz="5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одиноким и многодетным родителям, воспитывающим несовершеннолетних детей, детей-инвалидов;</a:t>
            </a:r>
            <a:endParaRPr lang="ru-RU" sz="5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1550">
              <a:buClr>
                <a:srgbClr val="000000"/>
              </a:buClr>
              <a:buFont typeface="Arial"/>
              <a:buChar char="•"/>
            </a:pPr>
            <a:r>
              <a:rPr lang="ru-RU" sz="5000" spc="-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инвалидам.</a:t>
            </a:r>
          </a:p>
          <a:p>
            <a:pPr marL="258930"/>
            <a:endParaRPr lang="ru-RU" sz="5000" spc="-1" dirty="0">
              <a:solidFill>
                <a:srgbClr val="000000"/>
              </a:solidFill>
              <a:latin typeface="Times New Roman" panose="02020603050405020304" pitchFamily="18" charset="0"/>
              <a:ea typeface="DejaVu Sans"/>
              <a:cs typeface="Times New Roman" panose="02020603050405020304" pitchFamily="18" charset="0"/>
            </a:endParaRPr>
          </a:p>
          <a:p>
            <a:pPr marL="258930"/>
            <a:endParaRPr lang="ru-RU" sz="5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00210" indent="-341010">
              <a:buClr>
                <a:srgbClr val="000000"/>
              </a:buClr>
              <a:buFont typeface="Wingdings" charset="2"/>
              <a:buChar char=""/>
            </a:pPr>
            <a:r>
              <a:rPr lang="ru-RU" sz="5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общественные работы </a:t>
            </a:r>
          </a:p>
          <a:p>
            <a:pPr marL="259200">
              <a:buClr>
                <a:srgbClr val="000000"/>
              </a:buClr>
            </a:pPr>
            <a:r>
              <a:rPr lang="ru-RU" sz="5000" b="1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     </a:t>
            </a:r>
            <a:r>
              <a:rPr lang="ru-RU" sz="5000" spc="-1" dirty="0">
                <a:solidFill>
                  <a:srgbClr val="000000"/>
                </a:solidFill>
                <a:latin typeface="Times New Roman" panose="02020603050405020304" pitchFamily="18" charset="0"/>
                <a:ea typeface="DejaVu Sans"/>
                <a:cs typeface="Times New Roman" panose="02020603050405020304" pitchFamily="18" charset="0"/>
              </a:rPr>
              <a:t>(материальная поддержка гражданину 1800 рублей в месяц). </a:t>
            </a:r>
            <a:endParaRPr lang="ru-RU" sz="5000" spc="-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310" indent="-255420">
              <a:spcBef>
                <a:spcPts val="599"/>
              </a:spcBef>
            </a:pPr>
            <a:endParaRPr lang="ru-RU" sz="2100" spc="-1" dirty="0">
              <a:latin typeface="Arial"/>
            </a:endParaRPr>
          </a:p>
        </p:txBody>
      </p:sp>
      <p:pic>
        <p:nvPicPr>
          <p:cNvPr id="183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249766" y="531538"/>
            <a:ext cx="3133080" cy="85374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249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0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483210" y="869400"/>
            <a:ext cx="3133080" cy="853740"/>
          </a:xfrm>
          <a:prstGeom prst="rect">
            <a:avLst/>
          </a:prstGeom>
          <a:ln>
            <a:noFill/>
          </a:ln>
        </p:spPr>
      </p:pic>
      <p:sp>
        <p:nvSpPr>
          <p:cNvPr id="201" name="CustomShape 1"/>
          <p:cNvSpPr/>
          <p:nvPr/>
        </p:nvSpPr>
        <p:spPr>
          <a:xfrm>
            <a:off x="-87919" y="1587674"/>
            <a:ext cx="9143820" cy="34624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algn="ctr">
              <a:lnSpc>
                <a:spcPct val="100000"/>
              </a:lnSpc>
            </a:pPr>
            <a:endParaRPr lang="ru-RU" sz="1350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ru-RU" sz="1350" spc="-1" dirty="0">
              <a:latin typeface="Arial"/>
            </a:endParaRPr>
          </a:p>
          <a:p>
            <a:pPr marL="171450" algn="ctr"/>
            <a:r>
              <a:rPr lang="ru-RU" b="1" spc="-1" dirty="0">
                <a:solidFill>
                  <a:srgbClr val="000000"/>
                </a:solidFill>
                <a:latin typeface="Times New Roman"/>
                <a:ea typeface="DejaVu Sans"/>
              </a:rPr>
              <a:t>ШАГ 1</a:t>
            </a:r>
            <a:endParaRPr lang="ru-RU" spc="-1" dirty="0">
              <a:latin typeface="Arial"/>
            </a:endParaRPr>
          </a:p>
          <a:p>
            <a:pPr marL="171450" algn="ctr"/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Принятие работодателем решения о возможности трудоустройства безработного гражданина на  свободную вакансию по срочному трудовому договору. </a:t>
            </a:r>
            <a:endParaRPr lang="ru-RU" spc="-1" dirty="0">
              <a:latin typeface="Arial"/>
            </a:endParaRPr>
          </a:p>
          <a:p>
            <a:pPr marL="171450" algn="ctr"/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Заполнить бланк информации о наличии свободных рабочих мест и вакантных должностей. Отправить по электронной почте: </a:t>
            </a:r>
            <a:r>
              <a:rPr lang="ru-RU" u="sng" spc="-1" dirty="0">
                <a:solidFill>
                  <a:srgbClr val="FF0000"/>
                </a:solidFill>
                <a:latin typeface="Times New Roman"/>
                <a:ea typeface="DejaVu Sans"/>
              </a:rPr>
              <a:t>aktivzan</a:t>
            </a:r>
            <a:r>
              <a:rPr lang="ru-RU" u="sng" spc="-1" dirty="0">
                <a:solidFill>
                  <a:srgbClr val="FF0000"/>
                </a:solidFill>
                <a:latin typeface="Times New Roman"/>
                <a:ea typeface="DejaVu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@gorzan.ru</a:t>
            </a:r>
            <a:endParaRPr lang="ru-RU" spc="-1" dirty="0">
              <a:solidFill>
                <a:srgbClr val="FF0000"/>
              </a:solidFill>
              <a:latin typeface="Arial"/>
            </a:endParaRPr>
          </a:p>
          <a:p>
            <a:pPr marL="171450" algn="ctr"/>
            <a:endParaRPr lang="ru-RU" spc="-1" dirty="0">
              <a:latin typeface="Arial"/>
            </a:endParaRPr>
          </a:p>
          <a:p>
            <a:pPr marL="171450" algn="ctr">
              <a:lnSpc>
                <a:spcPct val="200000"/>
              </a:lnSpc>
            </a:pPr>
            <a:r>
              <a:rPr lang="ru-RU" b="1" spc="-1" dirty="0">
                <a:solidFill>
                  <a:srgbClr val="000000"/>
                </a:solidFill>
                <a:latin typeface="Times New Roman"/>
                <a:ea typeface="DejaVu Sans"/>
              </a:rPr>
              <a:t>ШАГ 2</a:t>
            </a:r>
            <a:endParaRPr lang="ru-RU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Заключить подготовленный отделением занятости </a:t>
            </a:r>
            <a:endParaRPr lang="ru-RU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pc="-1" dirty="0">
                <a:solidFill>
                  <a:srgbClr val="000000"/>
                </a:solidFill>
                <a:latin typeface="Times New Roman"/>
                <a:ea typeface="DejaVu Sans"/>
              </a:rPr>
              <a:t>договор о совместной деятельности по организации временных работ.</a:t>
            </a:r>
            <a:endParaRPr lang="ru-RU" spc="-1" dirty="0">
              <a:latin typeface="Arial"/>
            </a:endParaRPr>
          </a:p>
          <a:p>
            <a:pPr marL="171450" algn="ctr"/>
            <a:endParaRPr lang="ru-RU" spc="-1" dirty="0">
              <a:latin typeface="Arial"/>
            </a:endParaRPr>
          </a:p>
        </p:txBody>
      </p:sp>
      <p:pic>
        <p:nvPicPr>
          <p:cNvPr id="202" name="Picture 4" descr="https://media-public.canva.com/MADAT0swN5M/1/thumbnail_large.png"/>
          <p:cNvPicPr/>
          <p:nvPr/>
        </p:nvPicPr>
        <p:blipFill>
          <a:blip r:embed="rId4"/>
          <a:stretch/>
        </p:blipFill>
        <p:spPr>
          <a:xfrm>
            <a:off x="7145566" y="4786309"/>
            <a:ext cx="1389150" cy="1964250"/>
          </a:xfrm>
          <a:prstGeom prst="rect">
            <a:avLst/>
          </a:prstGeom>
          <a:ln>
            <a:noFill/>
          </a:ln>
        </p:spPr>
      </p:pic>
      <p:sp>
        <p:nvSpPr>
          <p:cNvPr id="203" name="CustomShape 2"/>
          <p:cNvSpPr/>
          <p:nvPr/>
        </p:nvSpPr>
        <p:spPr>
          <a:xfrm>
            <a:off x="3786781" y="990944"/>
            <a:ext cx="4703338" cy="43749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2400" b="1" spc="-1" dirty="0">
                <a:solidFill>
                  <a:srgbClr val="000000"/>
                </a:solidFill>
                <a:latin typeface="Times New Roman"/>
                <a:ea typeface="DejaVu Sans"/>
              </a:rPr>
              <a:t>СОТРУДНИЧЕСТВО В 2 ШАГА</a:t>
            </a:r>
            <a:endParaRPr lang="ru-RU" sz="2400" spc="-1" dirty="0">
              <a:latin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CustomShape 1"/>
          <p:cNvSpPr/>
          <p:nvPr/>
        </p:nvSpPr>
        <p:spPr>
          <a:xfrm>
            <a:off x="1103760" y="1974781"/>
            <a:ext cx="8102430" cy="279307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 marL="171450" algn="ctr"/>
            <a:endParaRPr lang="ru-RU" sz="1350" spc="-1">
              <a:latin typeface="Arial"/>
            </a:endParaRPr>
          </a:p>
          <a:p>
            <a:pPr marL="171450" algn="ctr"/>
            <a:r>
              <a:rPr lang="ru-RU" sz="2100" spc="-1">
                <a:solidFill>
                  <a:srgbClr val="000000"/>
                </a:solidFill>
                <a:latin typeface="Times New Roman"/>
                <a:ea typeface="DejaVu Sans"/>
              </a:rPr>
              <a:t>Работодатель заключает с гражданином срочный трудовой договор, на срок не более 2-х месяцев. </a:t>
            </a:r>
            <a:endParaRPr lang="ru-RU" sz="2100" spc="-1">
              <a:latin typeface="Arial"/>
            </a:endParaRPr>
          </a:p>
          <a:p>
            <a:pPr marL="171450" algn="ctr"/>
            <a:endParaRPr lang="ru-RU" sz="2100" spc="-1">
              <a:latin typeface="Arial"/>
            </a:endParaRPr>
          </a:p>
          <a:p>
            <a:pPr marL="171450" algn="ctr"/>
            <a:r>
              <a:rPr lang="ru-RU" sz="2100" spc="-1">
                <a:solidFill>
                  <a:srgbClr val="000000"/>
                </a:solidFill>
                <a:latin typeface="Times New Roman"/>
                <a:ea typeface="DejaVu Sans"/>
              </a:rPr>
              <a:t>По окончанию каждого месяца предоставляется оригинал табеля учёта рабочего времени. </a:t>
            </a:r>
            <a:endParaRPr lang="ru-RU" sz="2100" spc="-1">
              <a:latin typeface="Arial"/>
            </a:endParaRPr>
          </a:p>
          <a:p>
            <a:pPr marL="171450" algn="ctr"/>
            <a:endParaRPr lang="ru-RU" sz="2100" spc="-1">
              <a:latin typeface="Arial"/>
            </a:endParaRPr>
          </a:p>
          <a:p>
            <a:pPr marL="171450" algn="ctr"/>
            <a:r>
              <a:rPr lang="ru-RU" sz="2100" spc="-1">
                <a:solidFill>
                  <a:srgbClr val="000000"/>
                </a:solidFill>
                <a:latin typeface="Times New Roman"/>
                <a:ea typeface="DejaVu Sans"/>
              </a:rPr>
              <a:t>Гражданину выплачивается материальная поддержка </a:t>
            </a:r>
            <a:endParaRPr lang="ru-RU" sz="2100" spc="-1">
              <a:latin typeface="Arial"/>
            </a:endParaRPr>
          </a:p>
          <a:p>
            <a:pPr marL="171450" algn="ctr"/>
            <a:r>
              <a:rPr lang="ru-RU" sz="2100" spc="-1">
                <a:solidFill>
                  <a:srgbClr val="000000"/>
                </a:solidFill>
                <a:latin typeface="Times New Roman"/>
                <a:ea typeface="DejaVu Sans"/>
              </a:rPr>
              <a:t>от службы занятости.</a:t>
            </a:r>
            <a:endParaRPr lang="ru-RU" sz="2100" spc="-1">
              <a:latin typeface="Arial"/>
            </a:endParaRPr>
          </a:p>
        </p:txBody>
      </p:sp>
      <p:pic>
        <p:nvPicPr>
          <p:cNvPr id="205" name="Рисунок 5"/>
          <p:cNvPicPr/>
          <p:nvPr/>
        </p:nvPicPr>
        <p:blipFill>
          <a:blip r:embed="rId2"/>
          <a:srcRect t="19609"/>
          <a:stretch/>
        </p:blipFill>
        <p:spPr>
          <a:xfrm>
            <a:off x="3271488" y="758358"/>
            <a:ext cx="3133080" cy="853740"/>
          </a:xfrm>
          <a:prstGeom prst="rect">
            <a:avLst/>
          </a:prstGeom>
          <a:ln>
            <a:noFill/>
          </a:ln>
        </p:spPr>
      </p:pic>
      <p:pic>
        <p:nvPicPr>
          <p:cNvPr id="206" name="Рисунок 211"/>
          <p:cNvPicPr/>
          <p:nvPr/>
        </p:nvPicPr>
        <p:blipFill>
          <a:blip r:embed="rId3"/>
          <a:stretch/>
        </p:blipFill>
        <p:spPr>
          <a:xfrm>
            <a:off x="215190" y="3171690"/>
            <a:ext cx="1261440" cy="717390"/>
          </a:xfrm>
          <a:prstGeom prst="rect">
            <a:avLst/>
          </a:prstGeom>
          <a:ln>
            <a:noFill/>
          </a:ln>
        </p:spPr>
      </p:pic>
      <p:pic>
        <p:nvPicPr>
          <p:cNvPr id="207" name="Рисунок 212"/>
          <p:cNvPicPr/>
          <p:nvPr/>
        </p:nvPicPr>
        <p:blipFill>
          <a:blip r:embed="rId4"/>
          <a:stretch/>
        </p:blipFill>
        <p:spPr>
          <a:xfrm>
            <a:off x="369900" y="2151090"/>
            <a:ext cx="809730" cy="784620"/>
          </a:xfrm>
          <a:prstGeom prst="rect">
            <a:avLst/>
          </a:prstGeom>
          <a:ln>
            <a:noFill/>
          </a:ln>
        </p:spPr>
      </p:pic>
      <p:pic>
        <p:nvPicPr>
          <p:cNvPr id="208" name="Picture 2" descr="https://media-public.canva.com/MACHxwohIRI/1/thumbnail_large.png"/>
          <p:cNvPicPr/>
          <p:nvPr/>
        </p:nvPicPr>
        <p:blipFill>
          <a:blip r:embed="rId5"/>
          <a:stretch/>
        </p:blipFill>
        <p:spPr>
          <a:xfrm>
            <a:off x="328860" y="3970620"/>
            <a:ext cx="1261440" cy="1261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61D5C2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61D5C2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61D5C2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1727</TotalTime>
  <Words>469</Words>
  <Application>Microsoft Office PowerPoint</Application>
  <PresentationFormat>Экран (4:3)</PresentationFormat>
  <Paragraphs>79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Центр занятости населения г. Архангельска</dc:title>
  <dc:subject/>
  <dc:creator>Кочнева Алла</dc:creator>
  <dc:description/>
  <cp:lastModifiedBy>admin</cp:lastModifiedBy>
  <cp:revision>151</cp:revision>
  <dcterms:created xsi:type="dcterms:W3CDTF">2019-11-27T10:39:58Z</dcterms:created>
  <dcterms:modified xsi:type="dcterms:W3CDTF">2020-01-29T08:43:59Z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