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29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jpeg" ContentType="image/jpeg"/>
  <Override PartName="/ppt/media/image27.jpeg" ContentType="image/jpeg"/>
  <Override PartName="/ppt/media/image28.png" ContentType="image/png"/>
  <Override PartName="/ppt/media/image30.png" ContentType="image/png"/>
  <Override PartName="/ppt/media/image31.png" ContentType="image/png"/>
  <Override PartName="/ppt/media/image32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815760" y="-815760"/>
            <a:ext cx="1631160" cy="163116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>
              <a:alpha val="33000"/>
            </a:srgbClr>
          </a:solidFill>
          <a:ln cap="rnd" w="3240">
            <a:solidFill>
              <a:srgbClr val="d1c3a0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168840" y="21240"/>
            <a:ext cx="1694520" cy="1694520"/>
          </a:xfrm>
          <a:prstGeom prst="ellipse">
            <a:avLst/>
          </a:prstGeom>
          <a:noFill/>
          <a:ln cap="rnd" w="27360">
            <a:solidFill>
              <a:srgbClr val="fff4dd"/>
            </a:solidFill>
            <a:round/>
          </a:ln>
          <a:effectLst>
            <a:outerShdw dir="5400000" dist="25560">
              <a:srgbClr val="afa68f">
                <a:alpha val="8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rot="2315400">
            <a:off x="182160" y="1049040"/>
            <a:ext cx="1118160" cy="10951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cap="rnd" w="7200">
            <a:solidFill>
              <a:srgbClr val="c6b792"/>
            </a:solidFill>
            <a:round/>
          </a:ln>
          <a:effectLst>
            <a:outerShdw dir="4686680" dist="13979">
              <a:srgbClr val="595343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013040" y="0"/>
            <a:ext cx="8123400" cy="6850440"/>
          </a:xfrm>
          <a:prstGeom prst="rect">
            <a:avLst/>
          </a:prstGeom>
          <a:solidFill>
            <a:srgbClr val="ffffff"/>
          </a:solidFill>
          <a:ln w="38160">
            <a:noFill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1014840" y="0"/>
            <a:ext cx="65520" cy="6850440"/>
          </a:xfrm>
          <a:prstGeom prst="rect">
            <a:avLst/>
          </a:prstGeom>
          <a:solidFill>
            <a:srgbClr val="ffffff"/>
          </a:solidFill>
          <a:ln w="38160">
            <a:noFill/>
          </a:ln>
          <a:effectLst>
            <a:outerShdw dir="10800000" dist="38160">
              <a:srgbClr val="736e62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921600" y="1413720"/>
            <a:ext cx="202680" cy="202680"/>
          </a:xfrm>
          <a:prstGeom prst="ellipse">
            <a:avLst/>
          </a:prstGeom>
          <a:gradFill rotWithShape="0">
            <a:gsLst>
              <a:gs pos="0">
                <a:srgbClr val="daf5fe"/>
              </a:gs>
              <a:gs pos="100000">
                <a:srgbClr val="00aad4"/>
              </a:gs>
            </a:gsLst>
            <a:path path="circle"/>
          </a:gradFill>
          <a:ln cap="rnd" w="2160">
            <a:solidFill>
              <a:srgbClr val="308da4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1157040" y="1344960"/>
            <a:ext cx="56520" cy="56520"/>
          </a:xfrm>
          <a:prstGeom prst="ellipse">
            <a:avLst/>
          </a:prstGeom>
          <a:noFill/>
          <a:ln cap="rnd" w="12600">
            <a:solidFill>
              <a:srgbClr val="317f93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815760" y="-815760"/>
            <a:ext cx="1631160" cy="163116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>
              <a:alpha val="33000"/>
            </a:srgbClr>
          </a:solidFill>
          <a:ln cap="rnd" w="3240">
            <a:solidFill>
              <a:srgbClr val="d1c3a0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6" name="CustomShape 2"/>
          <p:cNvSpPr/>
          <p:nvPr/>
        </p:nvSpPr>
        <p:spPr>
          <a:xfrm>
            <a:off x="168840" y="21240"/>
            <a:ext cx="1694520" cy="1694520"/>
          </a:xfrm>
          <a:prstGeom prst="ellipse">
            <a:avLst/>
          </a:prstGeom>
          <a:noFill/>
          <a:ln cap="rnd" w="27360">
            <a:solidFill>
              <a:srgbClr val="fff4dd"/>
            </a:solidFill>
            <a:round/>
          </a:ln>
          <a:effectLst>
            <a:outerShdw dir="5400000" dist="25560">
              <a:srgbClr val="afa68f">
                <a:alpha val="8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7" name="CustomShape 3"/>
          <p:cNvSpPr/>
          <p:nvPr/>
        </p:nvSpPr>
        <p:spPr>
          <a:xfrm rot="2315400">
            <a:off x="182160" y="1049040"/>
            <a:ext cx="1118160" cy="10951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cap="rnd" w="7200">
            <a:solidFill>
              <a:srgbClr val="c6b792"/>
            </a:solidFill>
            <a:round/>
          </a:ln>
          <a:effectLst>
            <a:outerShdw dir="4686680" dist="13979">
              <a:srgbClr val="595343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8" name="CustomShape 4"/>
          <p:cNvSpPr/>
          <p:nvPr/>
        </p:nvSpPr>
        <p:spPr>
          <a:xfrm>
            <a:off x="1013040" y="0"/>
            <a:ext cx="8123400" cy="6850440"/>
          </a:xfrm>
          <a:prstGeom prst="rect">
            <a:avLst/>
          </a:prstGeom>
          <a:solidFill>
            <a:srgbClr val="ffffff"/>
          </a:solidFill>
          <a:ln w="38160">
            <a:noFill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9" name="CustomShape 5"/>
          <p:cNvSpPr/>
          <p:nvPr/>
        </p:nvSpPr>
        <p:spPr>
          <a:xfrm>
            <a:off x="1014840" y="0"/>
            <a:ext cx="65520" cy="6850440"/>
          </a:xfrm>
          <a:prstGeom prst="rect">
            <a:avLst/>
          </a:prstGeom>
          <a:solidFill>
            <a:srgbClr val="ffffff"/>
          </a:solidFill>
          <a:ln w="38160">
            <a:noFill/>
          </a:ln>
          <a:effectLst>
            <a:outerShdw dir="10800000" dist="38160">
              <a:srgbClr val="736e62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0" name="CustomShape 6"/>
          <p:cNvSpPr/>
          <p:nvPr/>
        </p:nvSpPr>
        <p:spPr>
          <a:xfrm>
            <a:off x="921600" y="1413720"/>
            <a:ext cx="202680" cy="202680"/>
          </a:xfrm>
          <a:prstGeom prst="ellipse">
            <a:avLst/>
          </a:prstGeom>
          <a:gradFill rotWithShape="0">
            <a:gsLst>
              <a:gs pos="0">
                <a:srgbClr val="daf5fe"/>
              </a:gs>
              <a:gs pos="100000">
                <a:srgbClr val="00aad4"/>
              </a:gs>
            </a:gsLst>
            <a:path path="circle"/>
          </a:gradFill>
          <a:ln cap="rnd" w="2160">
            <a:solidFill>
              <a:srgbClr val="308da4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1" name="CustomShape 7"/>
          <p:cNvSpPr/>
          <p:nvPr/>
        </p:nvSpPr>
        <p:spPr>
          <a:xfrm>
            <a:off x="1157040" y="1344960"/>
            <a:ext cx="56520" cy="56520"/>
          </a:xfrm>
          <a:prstGeom prst="ellipse">
            <a:avLst/>
          </a:prstGeom>
          <a:noFill/>
          <a:ln cap="rnd" w="12600">
            <a:solidFill>
              <a:srgbClr val="317f93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3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-815760" y="-815760"/>
            <a:ext cx="1631160" cy="163116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>
              <a:alpha val="33000"/>
            </a:srgbClr>
          </a:solidFill>
          <a:ln cap="rnd" w="3240">
            <a:solidFill>
              <a:srgbClr val="d1c3a0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168840" y="21240"/>
            <a:ext cx="1694520" cy="1694520"/>
          </a:xfrm>
          <a:prstGeom prst="ellipse">
            <a:avLst/>
          </a:prstGeom>
          <a:noFill/>
          <a:ln cap="rnd" w="27360">
            <a:solidFill>
              <a:srgbClr val="fff4dd"/>
            </a:solidFill>
            <a:round/>
          </a:ln>
          <a:effectLst>
            <a:outerShdw dir="5400000" dist="25560">
              <a:srgbClr val="afa68f">
                <a:alpha val="8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2" name="CustomShape 3"/>
          <p:cNvSpPr/>
          <p:nvPr/>
        </p:nvSpPr>
        <p:spPr>
          <a:xfrm rot="2315400">
            <a:off x="182160" y="1049040"/>
            <a:ext cx="1118160" cy="10951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cap="rnd" w="7200">
            <a:solidFill>
              <a:srgbClr val="c6b792"/>
            </a:solidFill>
            <a:round/>
          </a:ln>
          <a:effectLst>
            <a:outerShdw dir="4686680" dist="13979">
              <a:srgbClr val="595343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3" name="CustomShape 4"/>
          <p:cNvSpPr/>
          <p:nvPr/>
        </p:nvSpPr>
        <p:spPr>
          <a:xfrm>
            <a:off x="1013040" y="0"/>
            <a:ext cx="8123400" cy="6850440"/>
          </a:xfrm>
          <a:prstGeom prst="rect">
            <a:avLst/>
          </a:prstGeom>
          <a:solidFill>
            <a:srgbClr val="ffffff"/>
          </a:solidFill>
          <a:ln w="38160">
            <a:noFill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4" name="CustomShape 5"/>
          <p:cNvSpPr/>
          <p:nvPr/>
        </p:nvSpPr>
        <p:spPr>
          <a:xfrm>
            <a:off x="1014840" y="0"/>
            <a:ext cx="65520" cy="6850440"/>
          </a:xfrm>
          <a:prstGeom prst="rect">
            <a:avLst/>
          </a:prstGeom>
          <a:solidFill>
            <a:srgbClr val="ffffff"/>
          </a:solidFill>
          <a:ln w="38160">
            <a:noFill/>
          </a:ln>
          <a:effectLst>
            <a:outerShdw dir="10800000" dist="38160">
              <a:srgbClr val="736e62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5" name="CustomShape 6"/>
          <p:cNvSpPr/>
          <p:nvPr/>
        </p:nvSpPr>
        <p:spPr>
          <a:xfrm>
            <a:off x="921600" y="1413720"/>
            <a:ext cx="202680" cy="202680"/>
          </a:xfrm>
          <a:prstGeom prst="ellipse">
            <a:avLst/>
          </a:prstGeom>
          <a:gradFill rotWithShape="0">
            <a:gsLst>
              <a:gs pos="0">
                <a:srgbClr val="daf5fe"/>
              </a:gs>
              <a:gs pos="100000">
                <a:srgbClr val="00aad4"/>
              </a:gs>
            </a:gsLst>
            <a:path path="circle"/>
          </a:gradFill>
          <a:ln cap="rnd" w="2160">
            <a:solidFill>
              <a:srgbClr val="308da4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6" name="CustomShape 7"/>
          <p:cNvSpPr/>
          <p:nvPr/>
        </p:nvSpPr>
        <p:spPr>
          <a:xfrm>
            <a:off x="1157040" y="1344960"/>
            <a:ext cx="56520" cy="56520"/>
          </a:xfrm>
          <a:prstGeom prst="ellipse">
            <a:avLst/>
          </a:prstGeom>
          <a:noFill/>
          <a:ln cap="rnd" w="12600">
            <a:solidFill>
              <a:srgbClr val="317f93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9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-815760" y="-815760"/>
            <a:ext cx="1631160" cy="163116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>
              <a:alpha val="33000"/>
            </a:srgbClr>
          </a:solidFill>
          <a:ln cap="rnd" w="3240">
            <a:solidFill>
              <a:srgbClr val="d1c3a0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6" name="CustomShape 2"/>
          <p:cNvSpPr/>
          <p:nvPr/>
        </p:nvSpPr>
        <p:spPr>
          <a:xfrm>
            <a:off x="168840" y="21240"/>
            <a:ext cx="1694520" cy="1694520"/>
          </a:xfrm>
          <a:prstGeom prst="ellipse">
            <a:avLst/>
          </a:prstGeom>
          <a:noFill/>
          <a:ln cap="rnd" w="27360">
            <a:solidFill>
              <a:srgbClr val="fff4dd"/>
            </a:solidFill>
            <a:round/>
          </a:ln>
          <a:effectLst>
            <a:outerShdw dir="5400000" dist="25560">
              <a:srgbClr val="afa68f">
                <a:alpha val="8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7" name="CustomShape 3"/>
          <p:cNvSpPr/>
          <p:nvPr/>
        </p:nvSpPr>
        <p:spPr>
          <a:xfrm rot="2315400">
            <a:off x="182160" y="1049040"/>
            <a:ext cx="1118160" cy="10951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cap="rnd" w="7200">
            <a:solidFill>
              <a:srgbClr val="c6b792"/>
            </a:solidFill>
            <a:round/>
          </a:ln>
          <a:effectLst>
            <a:outerShdw dir="4686680" dist="13979">
              <a:srgbClr val="595343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8" name="CustomShape 4"/>
          <p:cNvSpPr/>
          <p:nvPr/>
        </p:nvSpPr>
        <p:spPr>
          <a:xfrm>
            <a:off x="1013040" y="0"/>
            <a:ext cx="8123400" cy="6850440"/>
          </a:xfrm>
          <a:prstGeom prst="rect">
            <a:avLst/>
          </a:prstGeom>
          <a:solidFill>
            <a:srgbClr val="ffffff"/>
          </a:solidFill>
          <a:ln w="38160">
            <a:noFill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9" name="CustomShape 5"/>
          <p:cNvSpPr/>
          <p:nvPr/>
        </p:nvSpPr>
        <p:spPr>
          <a:xfrm>
            <a:off x="1014840" y="0"/>
            <a:ext cx="65520" cy="6850440"/>
          </a:xfrm>
          <a:prstGeom prst="rect">
            <a:avLst/>
          </a:prstGeom>
          <a:solidFill>
            <a:srgbClr val="ffffff"/>
          </a:solidFill>
          <a:ln w="38160">
            <a:noFill/>
          </a:ln>
          <a:effectLst>
            <a:outerShdw dir="10800000" dist="38160">
              <a:srgbClr val="736e62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0" name="CustomShape 6"/>
          <p:cNvSpPr/>
          <p:nvPr/>
        </p:nvSpPr>
        <p:spPr>
          <a:xfrm>
            <a:off x="921600" y="1413720"/>
            <a:ext cx="202680" cy="202680"/>
          </a:xfrm>
          <a:prstGeom prst="ellipse">
            <a:avLst/>
          </a:prstGeom>
          <a:gradFill rotWithShape="0">
            <a:gsLst>
              <a:gs pos="0">
                <a:srgbClr val="daf5fe"/>
              </a:gs>
              <a:gs pos="100000">
                <a:srgbClr val="00aad4"/>
              </a:gs>
            </a:gsLst>
            <a:path path="circle"/>
          </a:gradFill>
          <a:ln cap="rnd" w="2160">
            <a:solidFill>
              <a:srgbClr val="308da4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1" name="CustomShape 7"/>
          <p:cNvSpPr/>
          <p:nvPr/>
        </p:nvSpPr>
        <p:spPr>
          <a:xfrm>
            <a:off x="1157040" y="1344960"/>
            <a:ext cx="56520" cy="56520"/>
          </a:xfrm>
          <a:prstGeom prst="ellipse">
            <a:avLst/>
          </a:prstGeom>
          <a:noFill/>
          <a:ln cap="rnd" w="12600">
            <a:solidFill>
              <a:srgbClr val="317f93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3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-815760" y="-815760"/>
            <a:ext cx="1631160" cy="163116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>
              <a:alpha val="33000"/>
            </a:srgbClr>
          </a:solidFill>
          <a:ln cap="rnd" w="3240">
            <a:solidFill>
              <a:srgbClr val="d1c3a0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1" name="CustomShape 2"/>
          <p:cNvSpPr/>
          <p:nvPr/>
        </p:nvSpPr>
        <p:spPr>
          <a:xfrm>
            <a:off x="168840" y="21240"/>
            <a:ext cx="1694520" cy="1694520"/>
          </a:xfrm>
          <a:prstGeom prst="ellipse">
            <a:avLst/>
          </a:prstGeom>
          <a:noFill/>
          <a:ln cap="rnd" w="27360">
            <a:solidFill>
              <a:srgbClr val="fff4dd"/>
            </a:solidFill>
            <a:round/>
          </a:ln>
          <a:effectLst>
            <a:outerShdw dir="5400000" dist="25560">
              <a:srgbClr val="afa68f">
                <a:alpha val="8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2" name="CustomShape 3"/>
          <p:cNvSpPr/>
          <p:nvPr/>
        </p:nvSpPr>
        <p:spPr>
          <a:xfrm rot="2315400">
            <a:off x="182160" y="1049040"/>
            <a:ext cx="1118160" cy="10951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cap="rnd" w="7200">
            <a:solidFill>
              <a:srgbClr val="c6b792"/>
            </a:solidFill>
            <a:round/>
          </a:ln>
          <a:effectLst>
            <a:outerShdw dir="4686680" dist="13979">
              <a:srgbClr val="595343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3" name="CustomShape 4"/>
          <p:cNvSpPr/>
          <p:nvPr/>
        </p:nvSpPr>
        <p:spPr>
          <a:xfrm>
            <a:off x="1013040" y="0"/>
            <a:ext cx="8123400" cy="6850440"/>
          </a:xfrm>
          <a:prstGeom prst="rect">
            <a:avLst/>
          </a:prstGeom>
          <a:solidFill>
            <a:srgbClr val="ffffff"/>
          </a:solidFill>
          <a:ln w="38160">
            <a:noFill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4" name="CustomShape 5"/>
          <p:cNvSpPr/>
          <p:nvPr/>
        </p:nvSpPr>
        <p:spPr>
          <a:xfrm>
            <a:off x="1014840" y="0"/>
            <a:ext cx="65520" cy="6850440"/>
          </a:xfrm>
          <a:prstGeom prst="rect">
            <a:avLst/>
          </a:prstGeom>
          <a:solidFill>
            <a:srgbClr val="ffffff"/>
          </a:solidFill>
          <a:ln w="38160">
            <a:noFill/>
          </a:ln>
          <a:effectLst>
            <a:outerShdw dir="10800000" dist="38160">
              <a:srgbClr val="736e62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5" name="CustomShape 6"/>
          <p:cNvSpPr/>
          <p:nvPr/>
        </p:nvSpPr>
        <p:spPr>
          <a:xfrm>
            <a:off x="921600" y="1413720"/>
            <a:ext cx="202680" cy="202680"/>
          </a:xfrm>
          <a:prstGeom prst="ellipse">
            <a:avLst/>
          </a:prstGeom>
          <a:gradFill rotWithShape="0">
            <a:gsLst>
              <a:gs pos="0">
                <a:srgbClr val="daf5fe"/>
              </a:gs>
              <a:gs pos="100000">
                <a:srgbClr val="00aad4"/>
              </a:gs>
            </a:gsLst>
            <a:path path="circle"/>
          </a:gradFill>
          <a:ln cap="rnd" w="2160">
            <a:solidFill>
              <a:srgbClr val="308da4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6" name="CustomShape 7"/>
          <p:cNvSpPr/>
          <p:nvPr/>
        </p:nvSpPr>
        <p:spPr>
          <a:xfrm>
            <a:off x="1157040" y="1344960"/>
            <a:ext cx="56520" cy="56520"/>
          </a:xfrm>
          <a:prstGeom prst="ellipse">
            <a:avLst/>
          </a:prstGeom>
          <a:noFill/>
          <a:ln cap="rnd" w="12600">
            <a:solidFill>
              <a:srgbClr val="317f93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8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-815760" y="-815760"/>
            <a:ext cx="1631160" cy="163116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>
              <a:alpha val="33000"/>
            </a:srgbClr>
          </a:solidFill>
          <a:ln cap="rnd" w="3240">
            <a:solidFill>
              <a:srgbClr val="d1c3a0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6" name="CustomShape 2"/>
          <p:cNvSpPr/>
          <p:nvPr/>
        </p:nvSpPr>
        <p:spPr>
          <a:xfrm>
            <a:off x="168840" y="21240"/>
            <a:ext cx="1694520" cy="1694520"/>
          </a:xfrm>
          <a:prstGeom prst="ellipse">
            <a:avLst/>
          </a:prstGeom>
          <a:noFill/>
          <a:ln cap="rnd" w="27360">
            <a:solidFill>
              <a:srgbClr val="fff4dd"/>
            </a:solidFill>
            <a:round/>
          </a:ln>
          <a:effectLst>
            <a:outerShdw dir="5400000" dist="25560">
              <a:srgbClr val="afa68f">
                <a:alpha val="8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7" name="CustomShape 3"/>
          <p:cNvSpPr/>
          <p:nvPr/>
        </p:nvSpPr>
        <p:spPr>
          <a:xfrm rot="2315400">
            <a:off x="182160" y="1049040"/>
            <a:ext cx="1118160" cy="10951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cap="rnd" w="7200">
            <a:solidFill>
              <a:srgbClr val="c6b792"/>
            </a:solidFill>
            <a:round/>
          </a:ln>
          <a:effectLst>
            <a:outerShdw dir="4686680" dist="13979">
              <a:srgbClr val="595343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8" name="CustomShape 4"/>
          <p:cNvSpPr/>
          <p:nvPr/>
        </p:nvSpPr>
        <p:spPr>
          <a:xfrm>
            <a:off x="1013040" y="0"/>
            <a:ext cx="8123400" cy="6850440"/>
          </a:xfrm>
          <a:prstGeom prst="rect">
            <a:avLst/>
          </a:prstGeom>
          <a:solidFill>
            <a:srgbClr val="ffffff"/>
          </a:solidFill>
          <a:ln w="38160">
            <a:noFill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9" name="CustomShape 5"/>
          <p:cNvSpPr/>
          <p:nvPr/>
        </p:nvSpPr>
        <p:spPr>
          <a:xfrm>
            <a:off x="1014840" y="0"/>
            <a:ext cx="65520" cy="6850440"/>
          </a:xfrm>
          <a:prstGeom prst="rect">
            <a:avLst/>
          </a:prstGeom>
          <a:solidFill>
            <a:srgbClr val="ffffff"/>
          </a:solidFill>
          <a:ln w="38160">
            <a:noFill/>
          </a:ln>
          <a:effectLst>
            <a:outerShdw dir="10800000" dist="38160">
              <a:srgbClr val="736e62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0" name="CustomShape 6"/>
          <p:cNvSpPr/>
          <p:nvPr/>
        </p:nvSpPr>
        <p:spPr>
          <a:xfrm>
            <a:off x="921600" y="1413720"/>
            <a:ext cx="202680" cy="202680"/>
          </a:xfrm>
          <a:prstGeom prst="ellipse">
            <a:avLst/>
          </a:prstGeom>
          <a:gradFill rotWithShape="0">
            <a:gsLst>
              <a:gs pos="0">
                <a:srgbClr val="daf5fe"/>
              </a:gs>
              <a:gs pos="100000">
                <a:srgbClr val="00aad4"/>
              </a:gs>
            </a:gsLst>
            <a:path path="circle"/>
          </a:gradFill>
          <a:ln cap="rnd" w="2160">
            <a:solidFill>
              <a:srgbClr val="308da4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1" name="CustomShape 7"/>
          <p:cNvSpPr/>
          <p:nvPr/>
        </p:nvSpPr>
        <p:spPr>
          <a:xfrm>
            <a:off x="1157040" y="1344960"/>
            <a:ext cx="56520" cy="56520"/>
          </a:xfrm>
          <a:prstGeom prst="ellipse">
            <a:avLst/>
          </a:prstGeom>
          <a:noFill/>
          <a:ln cap="rnd" w="12600">
            <a:solidFill>
              <a:srgbClr val="317f93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33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-815760" y="-815760"/>
            <a:ext cx="1631160" cy="163116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>
              <a:alpha val="33000"/>
            </a:srgbClr>
          </a:solidFill>
          <a:ln cap="rnd" w="3240">
            <a:solidFill>
              <a:srgbClr val="d1c3a0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1" name="CustomShape 2"/>
          <p:cNvSpPr/>
          <p:nvPr/>
        </p:nvSpPr>
        <p:spPr>
          <a:xfrm>
            <a:off x="168840" y="21240"/>
            <a:ext cx="1694520" cy="1694520"/>
          </a:xfrm>
          <a:prstGeom prst="ellipse">
            <a:avLst/>
          </a:prstGeom>
          <a:noFill/>
          <a:ln cap="rnd" w="27360">
            <a:solidFill>
              <a:srgbClr val="fff4dd"/>
            </a:solidFill>
            <a:round/>
          </a:ln>
          <a:effectLst>
            <a:outerShdw dir="5400000" dist="25560">
              <a:srgbClr val="afa68f">
                <a:alpha val="8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2" name="CustomShape 3"/>
          <p:cNvSpPr/>
          <p:nvPr/>
        </p:nvSpPr>
        <p:spPr>
          <a:xfrm rot="2315400">
            <a:off x="182160" y="1049040"/>
            <a:ext cx="1118160" cy="10951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cap="rnd" w="7200">
            <a:solidFill>
              <a:srgbClr val="c6b792"/>
            </a:solidFill>
            <a:round/>
          </a:ln>
          <a:effectLst>
            <a:outerShdw dir="4686680" dist="13979">
              <a:srgbClr val="595343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3" name="CustomShape 4"/>
          <p:cNvSpPr/>
          <p:nvPr/>
        </p:nvSpPr>
        <p:spPr>
          <a:xfrm>
            <a:off x="1013040" y="0"/>
            <a:ext cx="8123400" cy="6850440"/>
          </a:xfrm>
          <a:prstGeom prst="rect">
            <a:avLst/>
          </a:prstGeom>
          <a:solidFill>
            <a:srgbClr val="ffffff"/>
          </a:solidFill>
          <a:ln w="38160">
            <a:noFill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4" name="CustomShape 5"/>
          <p:cNvSpPr/>
          <p:nvPr/>
        </p:nvSpPr>
        <p:spPr>
          <a:xfrm>
            <a:off x="1014840" y="0"/>
            <a:ext cx="65520" cy="6850440"/>
          </a:xfrm>
          <a:prstGeom prst="rect">
            <a:avLst/>
          </a:prstGeom>
          <a:solidFill>
            <a:srgbClr val="ffffff"/>
          </a:solidFill>
          <a:ln w="38160">
            <a:noFill/>
          </a:ln>
          <a:effectLst>
            <a:outerShdw dir="10800000" dist="38160">
              <a:srgbClr val="736e62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5" name="CustomShape 6"/>
          <p:cNvSpPr/>
          <p:nvPr/>
        </p:nvSpPr>
        <p:spPr>
          <a:xfrm>
            <a:off x="921600" y="1413720"/>
            <a:ext cx="202680" cy="202680"/>
          </a:xfrm>
          <a:prstGeom prst="ellipse">
            <a:avLst/>
          </a:prstGeom>
          <a:gradFill rotWithShape="0">
            <a:gsLst>
              <a:gs pos="0">
                <a:srgbClr val="daf5fe"/>
              </a:gs>
              <a:gs pos="100000">
                <a:srgbClr val="00aad4"/>
              </a:gs>
            </a:gsLst>
            <a:path path="circle"/>
          </a:gradFill>
          <a:ln cap="rnd" w="2160">
            <a:solidFill>
              <a:srgbClr val="308da4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6" name="CustomShape 7"/>
          <p:cNvSpPr/>
          <p:nvPr/>
        </p:nvSpPr>
        <p:spPr>
          <a:xfrm>
            <a:off x="1157040" y="1344960"/>
            <a:ext cx="56520" cy="56520"/>
          </a:xfrm>
          <a:prstGeom prst="ellipse">
            <a:avLst/>
          </a:prstGeom>
          <a:noFill/>
          <a:ln cap="rnd" w="12600">
            <a:solidFill>
              <a:srgbClr val="317f93"/>
            </a:solidFill>
            <a:round/>
          </a:ln>
          <a:effectLst>
            <a:outerShdw dir="5400000" dist="25560">
              <a:srgbClr val="000000">
                <a:alpha val="44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7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7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mailto:nadianel@list.ru" TargetMode="External"/><Relationship Id="rId2" Type="http://schemas.openxmlformats.org/officeDocument/2006/relationships/hyperlink" Target="mailto:nadianel@list.ru" TargetMode="External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6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1379880" y="1309680"/>
            <a:ext cx="7399080" cy="32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a933"/>
                </a:solidFill>
                <a:latin typeface="Gill Sans MT"/>
                <a:ea typeface="DejaVu Sans"/>
              </a:rPr>
              <a:t>«О взаимодействии </a:t>
            </a:r>
            <a:br/>
            <a:r>
              <a:rPr b="1" i="1" lang="ru-RU" sz="3600" spc="-1" strike="noStrike">
                <a:solidFill>
                  <a:srgbClr val="00a933"/>
                </a:solidFill>
                <a:latin typeface="Gill Sans MT"/>
                <a:ea typeface="DejaVu Sans"/>
              </a:rPr>
              <a:t>со службой занятости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a933"/>
                </a:solidFill>
                <a:latin typeface="Gill Sans MT"/>
                <a:ea typeface="DejaVu Sans"/>
              </a:rPr>
              <a:t>населения по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a933"/>
                </a:solidFill>
                <a:latin typeface="Gill Sans MT"/>
                <a:ea typeface="DejaVu Sans"/>
              </a:rPr>
              <a:t>вопросу содействия </a:t>
            </a:r>
            <a:br/>
            <a:r>
              <a:rPr b="1" i="1" lang="ru-RU" sz="3600" spc="-1" strike="noStrike">
                <a:solidFill>
                  <a:srgbClr val="00a933"/>
                </a:solidFill>
                <a:latin typeface="Gill Sans MT"/>
                <a:ea typeface="DejaVu Sans"/>
              </a:rPr>
              <a:t>в</a:t>
            </a:r>
            <a:r>
              <a:rPr b="1" i="1" lang="ru-RU" sz="1800" spc="-1" strike="noStrike">
                <a:solidFill>
                  <a:srgbClr val="00a933"/>
                </a:solidFill>
                <a:latin typeface="Arial"/>
                <a:ea typeface="DejaVu Sans"/>
              </a:rPr>
              <a:t> </a:t>
            </a:r>
            <a:r>
              <a:rPr b="1" i="1" lang="ru-RU" sz="3600" spc="-1" strike="noStrike">
                <a:solidFill>
                  <a:srgbClr val="00a933"/>
                </a:solidFill>
                <a:latin typeface="Gill Sans MT"/>
                <a:ea typeface="DejaVu Sans"/>
              </a:rPr>
              <a:t>трудоустройстве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a933"/>
                </a:solidFill>
                <a:latin typeface="Gill Sans MT"/>
                <a:ea typeface="DejaVu Sans"/>
              </a:rPr>
              <a:t>инвалидов»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316" name="" descr=""/>
          <p:cNvPicPr/>
          <p:nvPr/>
        </p:nvPicPr>
        <p:blipFill>
          <a:blip r:embed="rId1"/>
          <a:stretch/>
        </p:blipFill>
        <p:spPr>
          <a:xfrm>
            <a:off x="1008000" y="129240"/>
            <a:ext cx="6186960" cy="1087560"/>
          </a:xfrm>
          <a:prstGeom prst="rect">
            <a:avLst/>
          </a:prstGeom>
          <a:ln>
            <a:noFill/>
          </a:ln>
        </p:spPr>
      </p:pic>
      <p:pic>
        <p:nvPicPr>
          <p:cNvPr id="317" name="" descr=""/>
          <p:cNvPicPr/>
          <p:nvPr/>
        </p:nvPicPr>
        <p:blipFill>
          <a:blip r:embed="rId2"/>
          <a:stretch/>
        </p:blipFill>
        <p:spPr>
          <a:xfrm>
            <a:off x="3312000" y="4680000"/>
            <a:ext cx="3309480" cy="1875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432440" y="470520"/>
            <a:ext cx="7399080" cy="12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2"/>
          <p:cNvSpPr/>
          <p:nvPr/>
        </p:nvSpPr>
        <p:spPr>
          <a:xfrm>
            <a:off x="457200" y="1604520"/>
            <a:ext cx="2642760" cy="18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3"/>
          <p:cNvSpPr/>
          <p:nvPr/>
        </p:nvSpPr>
        <p:spPr>
          <a:xfrm>
            <a:off x="3239640" y="1604520"/>
            <a:ext cx="2642760" cy="18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4"/>
          <p:cNvSpPr/>
          <p:nvPr/>
        </p:nvSpPr>
        <p:spPr>
          <a:xfrm>
            <a:off x="6022080" y="1604520"/>
            <a:ext cx="2642760" cy="18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5"/>
          <p:cNvSpPr/>
          <p:nvPr/>
        </p:nvSpPr>
        <p:spPr>
          <a:xfrm>
            <a:off x="457200" y="3682080"/>
            <a:ext cx="2642760" cy="18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6"/>
          <p:cNvSpPr/>
          <p:nvPr/>
        </p:nvSpPr>
        <p:spPr>
          <a:xfrm>
            <a:off x="3239640" y="3682080"/>
            <a:ext cx="2642760" cy="18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7"/>
          <p:cNvSpPr/>
          <p:nvPr/>
        </p:nvSpPr>
        <p:spPr>
          <a:xfrm>
            <a:off x="6022080" y="3682080"/>
            <a:ext cx="2642760" cy="18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8"/>
          <p:cNvSpPr/>
          <p:nvPr/>
        </p:nvSpPr>
        <p:spPr>
          <a:xfrm>
            <a:off x="1368000" y="525960"/>
            <a:ext cx="7528320" cy="121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a933"/>
                </a:solidFill>
                <a:uFillTx/>
                <a:latin typeface="Times New Roman"/>
                <a:ea typeface="Microsoft YaHei"/>
              </a:rPr>
              <a:t>3. Порядок предоставления и расходования субсидии на реализацию мероприятия по организации наставничества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a933"/>
                </a:solidFill>
                <a:uFillTx/>
                <a:latin typeface="Times New Roman"/>
                <a:ea typeface="Microsoft YaHei"/>
              </a:rPr>
              <a:t>при адаптации инвалида на рабочем месте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69a2e"/>
                </a:solidFill>
                <a:latin typeface="Times New Roman"/>
                <a:ea typeface="DejaVu Sans"/>
              </a:rPr>
              <a:t>(устанавливает порядок и условия предоставления субсидии на возмещение части затрат </a:t>
            </a:r>
            <a:endParaRPr b="0" lang="ru-RU" sz="1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69a2e"/>
                </a:solidFill>
                <a:latin typeface="Times New Roman"/>
                <a:ea typeface="DejaVu Sans"/>
              </a:rPr>
              <a:t>по организации наставничества при адаптации инвалида на рабочем месте)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381" name="CustomShape 9"/>
          <p:cNvSpPr/>
          <p:nvPr/>
        </p:nvSpPr>
        <p:spPr>
          <a:xfrm>
            <a:off x="1154520" y="1224000"/>
            <a:ext cx="7913880" cy="359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ru-RU" sz="1400" spc="-41" strike="noStrike">
                <a:solidFill>
                  <a:srgbClr val="800080"/>
                </a:solidFill>
                <a:latin typeface="Times New Roman"/>
                <a:ea typeface="DejaVu Sans"/>
              </a:rPr>
              <a:t>Субсидия предоставляется работодателю в целях </a:t>
            </a:r>
            <a:r>
              <a:rPr b="1" lang="ru-RU" sz="1400" spc="-41" strike="noStrike">
                <a:solidFill>
                  <a:srgbClr val="800080"/>
                </a:solidFill>
                <a:latin typeface="Times New Roman"/>
                <a:ea typeface="DejaVu Sans"/>
              </a:rPr>
              <a:t>возмещения  им части затрат</a:t>
            </a:r>
            <a:r>
              <a:rPr b="0" i="1" lang="ru-RU" sz="1400" spc="-41" strike="noStrike">
                <a:solidFill>
                  <a:srgbClr val="800080"/>
                </a:solidFill>
                <a:latin typeface="Times New Roman"/>
                <a:ea typeface="DejaVu Sans"/>
              </a:rPr>
              <a:t> на осуществление выплат работнику, </a:t>
            </a:r>
            <a:r>
              <a:rPr b="1" lang="ru-RU" sz="1400" spc="-41" strike="noStrike">
                <a:solidFill>
                  <a:srgbClr val="800080"/>
                </a:solidFill>
                <a:latin typeface="Times New Roman"/>
                <a:ea typeface="DejaVu Sans"/>
              </a:rPr>
              <a:t>выполняющему обязанности наставника</a:t>
            </a:r>
            <a:r>
              <a:rPr b="0" lang="ru-RU" sz="1400" spc="-41" strike="noStrike">
                <a:solidFill>
                  <a:srgbClr val="800080"/>
                </a:solidFill>
                <a:latin typeface="Times New Roman"/>
                <a:ea typeface="DejaVu Sans"/>
              </a:rPr>
              <a:t>,</a:t>
            </a:r>
            <a:r>
              <a:rPr b="0" i="1" lang="ru-RU" sz="1400" spc="-41" strike="noStrike">
                <a:solidFill>
                  <a:srgbClr val="800080"/>
                </a:solidFill>
                <a:latin typeface="Times New Roman"/>
                <a:ea typeface="DejaVu Sans"/>
              </a:rPr>
              <a:t> в течение периода осуществления наставничества при адаптации на рабочем месте инвалида, но </a:t>
            </a:r>
            <a:r>
              <a:rPr b="1" lang="ru-RU" sz="1400" spc="-41" strike="noStrike">
                <a:solidFill>
                  <a:srgbClr val="800080"/>
                </a:solidFill>
                <a:latin typeface="Times New Roman"/>
                <a:ea typeface="DejaVu Sans"/>
              </a:rPr>
              <a:t>не свыше шести месяцев </a:t>
            </a:r>
            <a:br/>
            <a:r>
              <a:rPr b="1" lang="ru-RU" sz="1400" spc="-41" strike="noStrike">
                <a:solidFill>
                  <a:srgbClr val="800080"/>
                </a:solidFill>
                <a:latin typeface="Times New Roman"/>
                <a:ea typeface="DejaVu Sans"/>
              </a:rPr>
              <a:t>в течение одного календарного года.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400" spc="-41" strike="noStrike" u="sng">
                <a:solidFill>
                  <a:srgbClr val="800080"/>
                </a:solidFill>
                <a:uFillTx/>
                <a:latin typeface="Times New Roman"/>
                <a:ea typeface="DejaVu Sans"/>
              </a:rPr>
              <a:t>Субсидия предоставляется работодателю при соблюдении им следующих условий: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400" spc="-41" strike="noStrike">
                <a:solidFill>
                  <a:srgbClr val="c9211e"/>
                </a:solidFill>
                <a:latin typeface="Times New Roman"/>
                <a:ea typeface="DejaVu Sans"/>
              </a:rPr>
              <a:t>1)</a:t>
            </a:r>
            <a:r>
              <a:rPr b="0" lang="ru-RU" sz="1400" spc="-41" strike="noStrike">
                <a:solidFill>
                  <a:srgbClr val="800080"/>
                </a:solidFill>
                <a:latin typeface="Times New Roman"/>
                <a:ea typeface="DejaVu Sans"/>
              </a:rPr>
              <a:t>  трудоустройство инвалида путем заключения трудового договора на неопределенный срок с учетом рекомендаций индивидуальной программы реабилитации или абилитации инвалида;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400" spc="-41" strike="noStrike">
                <a:solidFill>
                  <a:srgbClr val="c9211e"/>
                </a:solidFill>
                <a:latin typeface="Times New Roman"/>
                <a:ea typeface="DejaVu Sans"/>
              </a:rPr>
              <a:t>2)  </a:t>
            </a:r>
            <a:r>
              <a:rPr b="0" lang="ru-RU" sz="1400" spc="-41" strike="noStrike">
                <a:solidFill>
                  <a:srgbClr val="800080"/>
                </a:solidFill>
                <a:latin typeface="Times New Roman"/>
                <a:ea typeface="DejaVu Sans"/>
              </a:rPr>
              <a:t>организация наставничества в целях адаптации инвалида к условиям </a:t>
            </a:r>
            <a:r>
              <a:rPr b="0" lang="ru-RU" sz="1400" spc="-32" strike="noStrike">
                <a:solidFill>
                  <a:srgbClr val="800080"/>
                </a:solidFill>
                <a:latin typeface="Times New Roman"/>
                <a:ea typeface="DejaVu Sans"/>
              </a:rPr>
              <a:t>рабочего места, формирования и развития профессиональных навыков и умений;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400" spc="-41" strike="noStrike">
                <a:solidFill>
                  <a:srgbClr val="c9211e"/>
                </a:solidFill>
                <a:latin typeface="Times New Roman"/>
                <a:ea typeface="DejaVu Sans"/>
              </a:rPr>
              <a:t>3)</a:t>
            </a:r>
            <a:r>
              <a:rPr b="0" lang="ru-RU" sz="1400" spc="-41" strike="noStrike">
                <a:solidFill>
                  <a:srgbClr val="800080"/>
                </a:solidFill>
                <a:latin typeface="Times New Roman"/>
                <a:ea typeface="DejaVu Sans"/>
              </a:rPr>
              <a:t>  осуществление выплат работнику, выполняющему обязанности наставника.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382" name="" descr=""/>
          <p:cNvPicPr/>
          <p:nvPr/>
        </p:nvPicPr>
        <p:blipFill>
          <a:blip r:embed="rId1"/>
          <a:stretch/>
        </p:blipFill>
        <p:spPr>
          <a:xfrm>
            <a:off x="1368360" y="4536000"/>
            <a:ext cx="2732040" cy="1817640"/>
          </a:xfrm>
          <a:prstGeom prst="rect">
            <a:avLst/>
          </a:prstGeom>
          <a:ln>
            <a:noFill/>
          </a:ln>
        </p:spPr>
      </p:pic>
      <p:sp>
        <p:nvSpPr>
          <p:cNvPr id="383" name="CustomShape 10"/>
          <p:cNvSpPr/>
          <p:nvPr/>
        </p:nvSpPr>
        <p:spPr>
          <a:xfrm>
            <a:off x="4322160" y="4248000"/>
            <a:ext cx="4674600" cy="133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br/>
            <a:r>
              <a:rPr b="1" i="1" lang="ru-RU" sz="1600" spc="-41" strike="noStrike">
                <a:solidFill>
                  <a:srgbClr val="168253"/>
                </a:solidFill>
                <a:latin typeface="Times New Roman"/>
                <a:ea typeface="Mangal"/>
              </a:rPr>
              <a:t>но не более величины минимального размера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600" spc="-41" strike="noStrike">
                <a:solidFill>
                  <a:srgbClr val="168253"/>
                </a:solidFill>
                <a:latin typeface="Times New Roman"/>
                <a:ea typeface="Mangal"/>
              </a:rPr>
              <a:t>оплаты труда в месяц, </a:t>
            </a:r>
            <a:br/>
            <a:r>
              <a:rPr b="1" i="1" lang="ru-RU" sz="1600" spc="-41" strike="noStrike">
                <a:solidFill>
                  <a:srgbClr val="168253"/>
                </a:solidFill>
                <a:latin typeface="Times New Roman"/>
                <a:ea typeface="Mangal"/>
              </a:rPr>
              <a:t>за выполнение обязанностей наставника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600" spc="-41" strike="noStrike">
                <a:solidFill>
                  <a:srgbClr val="168253"/>
                </a:solidFill>
                <a:latin typeface="Times New Roman"/>
                <a:ea typeface="Mangal"/>
              </a:rPr>
              <a:t>в отношении одного инвалида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384" name="" descr=""/>
          <p:cNvPicPr/>
          <p:nvPr/>
        </p:nvPicPr>
        <p:blipFill>
          <a:blip r:embed="rId2"/>
          <a:stretch/>
        </p:blipFill>
        <p:spPr>
          <a:xfrm>
            <a:off x="1080000" y="23400"/>
            <a:ext cx="1743120" cy="498600"/>
          </a:xfrm>
          <a:prstGeom prst="rect">
            <a:avLst/>
          </a:prstGeom>
          <a:ln>
            <a:noFill/>
          </a:ln>
        </p:spPr>
      </p:pic>
      <p:sp>
        <p:nvSpPr>
          <p:cNvPr id="385" name="CustomShape 11"/>
          <p:cNvSpPr/>
          <p:nvPr/>
        </p:nvSpPr>
        <p:spPr>
          <a:xfrm>
            <a:off x="4481640" y="5616000"/>
            <a:ext cx="437040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 u="sng">
                <a:solidFill>
                  <a:srgbClr val="ff3838"/>
                </a:solidFill>
                <a:uFillTx/>
                <a:latin typeface="Times New Roman"/>
                <a:ea typeface="Mangal"/>
              </a:rPr>
              <a:t>7800 рублей на каждого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 u="sng">
                <a:solidFill>
                  <a:srgbClr val="ff3838"/>
                </a:solidFill>
                <a:uFillTx/>
                <a:latin typeface="Times New Roman"/>
                <a:ea typeface="Mangal"/>
              </a:rPr>
              <a:t> </a:t>
            </a:r>
            <a:r>
              <a:rPr b="1" lang="ru-RU" sz="2400" spc="-1" strike="noStrike" u="sng">
                <a:solidFill>
                  <a:srgbClr val="ff3838"/>
                </a:solidFill>
                <a:uFillTx/>
                <a:latin typeface="Times New Roman"/>
                <a:ea typeface="Mangal"/>
              </a:rPr>
              <a:t>инвалида в месяц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1432440" y="470160"/>
            <a:ext cx="7399080" cy="124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2"/>
          <p:cNvSpPr/>
          <p:nvPr/>
        </p:nvSpPr>
        <p:spPr>
          <a:xfrm>
            <a:off x="457200" y="1604520"/>
            <a:ext cx="846360" cy="89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3"/>
          <p:cNvSpPr/>
          <p:nvPr/>
        </p:nvSpPr>
        <p:spPr>
          <a:xfrm>
            <a:off x="1353240" y="1604520"/>
            <a:ext cx="846360" cy="89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4"/>
          <p:cNvSpPr/>
          <p:nvPr/>
        </p:nvSpPr>
        <p:spPr>
          <a:xfrm>
            <a:off x="2248920" y="1604520"/>
            <a:ext cx="846360" cy="89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CustomShape 5"/>
          <p:cNvSpPr/>
          <p:nvPr/>
        </p:nvSpPr>
        <p:spPr>
          <a:xfrm>
            <a:off x="457200" y="2595240"/>
            <a:ext cx="846360" cy="89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6"/>
          <p:cNvSpPr/>
          <p:nvPr/>
        </p:nvSpPr>
        <p:spPr>
          <a:xfrm>
            <a:off x="1353240" y="2595240"/>
            <a:ext cx="846360" cy="89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CustomShape 7"/>
          <p:cNvSpPr/>
          <p:nvPr/>
        </p:nvSpPr>
        <p:spPr>
          <a:xfrm>
            <a:off x="2248920" y="2595240"/>
            <a:ext cx="846360" cy="89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8"/>
          <p:cNvSpPr/>
          <p:nvPr/>
        </p:nvSpPr>
        <p:spPr>
          <a:xfrm>
            <a:off x="1379520" y="320400"/>
            <a:ext cx="7399080" cy="9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 u="sng">
                <a:solidFill>
                  <a:srgbClr val="00a933"/>
                </a:solidFill>
                <a:uFillTx/>
                <a:latin typeface="Arial"/>
                <a:ea typeface="DejaVu Sans"/>
              </a:rPr>
              <a:t>Приглашаем</a:t>
            </a:r>
            <a:br/>
            <a:r>
              <a:rPr b="1" lang="ru-RU" sz="3200" spc="-1" strike="noStrike" u="sng">
                <a:solidFill>
                  <a:srgbClr val="00a933"/>
                </a:solidFill>
                <a:uFillTx/>
                <a:latin typeface="Arial"/>
                <a:ea typeface="DejaVu Sans"/>
              </a:rPr>
              <a:t> к сотрудничеству работодателей !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94" name="CustomShape 9"/>
          <p:cNvSpPr/>
          <p:nvPr/>
        </p:nvSpPr>
        <p:spPr>
          <a:xfrm>
            <a:off x="1155600" y="3454560"/>
            <a:ext cx="7770600" cy="23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c9211e"/>
                </a:solidFill>
                <a:latin typeface="Arial"/>
                <a:ea typeface="DejaVu Sans"/>
              </a:rPr>
              <a:t>Отделение занятости населения 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c9211e"/>
                </a:solidFill>
                <a:latin typeface="Arial"/>
                <a:ea typeface="DejaVu Sans"/>
              </a:rPr>
              <a:t>по городу Архангельску </a:t>
            </a:r>
            <a:br/>
            <a:r>
              <a:rPr b="1" i="1" lang="ru-RU" sz="2200" spc="-1" strike="noStrike">
                <a:solidFill>
                  <a:srgbClr val="c9211e"/>
                </a:solidFill>
                <a:latin typeface="Arial"/>
                <a:ea typeface="DejaVu Sans"/>
              </a:rPr>
              <a:t>ГКУ АО «Архангельский центр занятости населения»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(сектор содействия занятости</a:t>
            </a:r>
            <a:r>
              <a:rPr b="0" i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 </a:t>
            </a:r>
            <a:r>
              <a:rPr b="1" i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отдельных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категорий населения)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95" name="CustomShape 10"/>
          <p:cNvSpPr/>
          <p:nvPr/>
        </p:nvSpPr>
        <p:spPr>
          <a:xfrm>
            <a:off x="4680000" y="5328000"/>
            <a:ext cx="4277880" cy="106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55308d"/>
                </a:solidFill>
                <a:latin typeface="Arial"/>
                <a:ea typeface="DejaVu Sans"/>
              </a:rPr>
              <a:t>г. Архангельск, ул. Гайдара, </a:t>
            </a:r>
            <a:br/>
            <a:r>
              <a:rPr b="1" i="1" lang="ru-RU" sz="1600" spc="-1" strike="noStrike">
                <a:solidFill>
                  <a:srgbClr val="55308d"/>
                </a:solidFill>
                <a:latin typeface="Arial"/>
                <a:ea typeface="DejaVu Sans"/>
              </a:rPr>
              <a:t>д. 4, корп. 1</a:t>
            </a:r>
            <a:endParaRPr b="0" lang="ru-RU" sz="1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55308d"/>
                </a:solidFill>
                <a:latin typeface="Arial"/>
                <a:ea typeface="DejaVu Sans"/>
              </a:rPr>
              <a:t>8 (8182) 24 08 75</a:t>
            </a:r>
            <a:endParaRPr b="0" lang="ru-RU" sz="1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55308d"/>
                </a:solidFill>
                <a:latin typeface="Arial"/>
                <a:ea typeface="DejaVu Sans"/>
              </a:rPr>
              <a:t>группа ВК:  https://vk.com/arhczn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396" name="" descr=""/>
          <p:cNvPicPr/>
          <p:nvPr/>
        </p:nvPicPr>
        <p:blipFill>
          <a:blip r:embed="rId1"/>
          <a:stretch/>
        </p:blipFill>
        <p:spPr>
          <a:xfrm>
            <a:off x="2376000" y="1404360"/>
            <a:ext cx="5106600" cy="1974960"/>
          </a:xfrm>
          <a:prstGeom prst="rect">
            <a:avLst/>
          </a:prstGeom>
          <a:ln>
            <a:noFill/>
          </a:ln>
        </p:spPr>
      </p:pic>
      <p:pic>
        <p:nvPicPr>
          <p:cNvPr id="397" name="" descr=""/>
          <p:cNvPicPr/>
          <p:nvPr/>
        </p:nvPicPr>
        <p:blipFill>
          <a:blip r:embed="rId2"/>
          <a:stretch/>
        </p:blipFill>
        <p:spPr>
          <a:xfrm>
            <a:off x="1059840" y="72000"/>
            <a:ext cx="2034720" cy="570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" descr=""/>
          <p:cNvPicPr/>
          <p:nvPr/>
        </p:nvPicPr>
        <p:blipFill>
          <a:blip r:embed="rId1"/>
          <a:stretch/>
        </p:blipFill>
        <p:spPr>
          <a:xfrm>
            <a:off x="1080000" y="72000"/>
            <a:ext cx="2427120" cy="572040"/>
          </a:xfrm>
          <a:prstGeom prst="rect">
            <a:avLst/>
          </a:prstGeom>
          <a:ln>
            <a:noFill/>
          </a:ln>
        </p:spPr>
      </p:pic>
      <p:sp>
        <p:nvSpPr>
          <p:cNvPr id="319" name="CustomShape 1"/>
          <p:cNvSpPr/>
          <p:nvPr/>
        </p:nvSpPr>
        <p:spPr>
          <a:xfrm>
            <a:off x="1152000" y="1133280"/>
            <a:ext cx="7696800" cy="54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2"/>
          <p:cNvSpPr/>
          <p:nvPr/>
        </p:nvSpPr>
        <p:spPr>
          <a:xfrm>
            <a:off x="1368000" y="2523600"/>
            <a:ext cx="5394960" cy="327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1.</a:t>
            </a:r>
            <a:r>
              <a:rPr b="0" i="1" lang="ru-RU" sz="16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 Закон Российской Федерации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600" spc="-1" strike="noStrike" u="sng">
                <a:solidFill>
                  <a:srgbClr val="780373"/>
                </a:solidFill>
                <a:uFillTx/>
                <a:latin typeface="Times New Roman"/>
                <a:ea typeface="DejaVu Sans"/>
              </a:rPr>
              <a:t>«О занятости населения в Российской Федерации»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(от 19 апреля 1991 года № 1032-1)</a:t>
            </a:r>
            <a:br/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2.</a:t>
            </a:r>
            <a:r>
              <a:rPr b="0" i="1" lang="ru-RU" sz="16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 Закон Архангельской области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600" spc="-1" strike="noStrike" u="sng">
                <a:solidFill>
                  <a:srgbClr val="780373"/>
                </a:solidFill>
                <a:uFillTx/>
                <a:latin typeface="Times New Roman"/>
                <a:ea typeface="DejaVu Sans"/>
              </a:rPr>
              <a:t>«О государственных гарантиях трудовой занятости инвалидов на территории Архангельской области»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(от 27 мая 1998 года 74-16-ОЗ)</a:t>
            </a:r>
            <a:r>
              <a:rPr b="0" i="1" lang="ru-RU" sz="16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 </a:t>
            </a:r>
            <a:br/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3. Государственная программа Архангельской области </a:t>
            </a:r>
            <a:r>
              <a:rPr b="1" i="1" lang="ru-RU" sz="16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«Содействие занятости населения Архангельской области, улучшение условий охраны труда»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(</a:t>
            </a:r>
            <a:r>
              <a:rPr b="0" i="1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постановление Правительства Архангельской области от</a:t>
            </a:r>
            <a:r>
              <a:rPr b="0" i="1" lang="ru-RU" sz="1300" spc="-1" strike="noStrike">
                <a:solidFill>
                  <a:srgbClr val="780373"/>
                </a:solidFill>
                <a:latin typeface="Arial"/>
                <a:ea typeface="DejaVu Sans"/>
              </a:rPr>
              <a:t> </a:t>
            </a:r>
            <a:r>
              <a:rPr b="0" i="1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08 октября 2013 года № 466-пп)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1080000" y="848880"/>
            <a:ext cx="775476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 u="sng">
                <a:solidFill>
                  <a:srgbClr val="00a933"/>
                </a:solidFill>
                <a:uFillTx/>
                <a:latin typeface="Times New Roman"/>
                <a:ea typeface="DejaVu Sans"/>
              </a:rPr>
              <a:t>Нормативные правовые акты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u="sng">
                <a:solidFill>
                  <a:srgbClr val="00a933"/>
                </a:solidFill>
                <a:uFillTx/>
                <a:latin typeface="Times New Roman"/>
                <a:ea typeface="DejaVu Sans"/>
              </a:rPr>
              <a:t>регламентирующие трудовое устройство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u="sng">
                <a:solidFill>
                  <a:srgbClr val="00a933"/>
                </a:solidFill>
                <a:uFillTx/>
                <a:latin typeface="Times New Roman"/>
                <a:ea typeface="DejaVu Sans"/>
              </a:rPr>
              <a:t>граждан с инвалидностью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322" name="" descr=""/>
          <p:cNvPicPr/>
          <p:nvPr/>
        </p:nvPicPr>
        <p:blipFill>
          <a:blip r:embed="rId2"/>
          <a:stretch/>
        </p:blipFill>
        <p:spPr>
          <a:xfrm>
            <a:off x="6768000" y="2592000"/>
            <a:ext cx="2226960" cy="2118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1432440" y="470520"/>
            <a:ext cx="7399080" cy="12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2"/>
          <p:cNvSpPr/>
          <p:nvPr/>
        </p:nvSpPr>
        <p:spPr>
          <a:xfrm>
            <a:off x="457200" y="1604520"/>
            <a:ext cx="4008600" cy="18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3"/>
          <p:cNvSpPr/>
          <p:nvPr/>
        </p:nvSpPr>
        <p:spPr>
          <a:xfrm>
            <a:off x="2016000" y="2018160"/>
            <a:ext cx="6906960" cy="39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8000"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5280" algn="ctr">
              <a:lnSpc>
                <a:spcPct val="100000"/>
              </a:lnSpc>
              <a:buClr>
                <a:srgbClr val="780373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Организациям, </a:t>
            </a:r>
            <a:r>
              <a:rPr b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независимо от организационно - правовых форм собственности,</a:t>
            </a:r>
            <a:r>
              <a:rPr b="0" i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 среднесписочная численность работников которых составляет </a:t>
            </a:r>
            <a:r>
              <a:rPr b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более 100 человек</a:t>
            </a:r>
            <a:r>
              <a:rPr b="0" i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, устанавливается квота для приема на работу инвалидов в размере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3 процентов среднесписочной численности работников </a:t>
            </a:r>
            <a:r>
              <a:rPr b="0" i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организации 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0960" algn="ctr">
              <a:lnSpc>
                <a:spcPct val="100000"/>
              </a:lnSpc>
              <a:buClr>
                <a:srgbClr val="780373"/>
              </a:buClr>
              <a:buFont typeface="Wingdings" charset="2"/>
              <a:buChar char=""/>
            </a:pPr>
            <a:r>
              <a:rPr b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Финансирование расходов </a:t>
            </a:r>
            <a:r>
              <a:rPr b="0" i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на создание (сохранение) специальных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рабочих мест для трудоустройства инвалидов в государственных учреждениях Архангельской области осуществляется </a:t>
            </a:r>
            <a:r>
              <a:rPr b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за счет средств областного бюджета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0960" algn="ctr">
              <a:lnSpc>
                <a:spcPct val="100000"/>
              </a:lnSpc>
              <a:buClr>
                <a:srgbClr val="780373"/>
              </a:buClr>
              <a:buFont typeface="Wingdings" charset="2"/>
              <a:buChar char=""/>
            </a:pPr>
            <a:r>
              <a:rPr b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Трудоустройство инвалидов </a:t>
            </a:r>
            <a:r>
              <a:rPr b="0" i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в счет установленной квоты для приема на работу инвалидов производится организациями</a:t>
            </a:r>
            <a:r>
              <a:rPr b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 самостоятельно либо на основании направления службы занятости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0960" algn="ctr">
              <a:lnSpc>
                <a:spcPct val="100000"/>
              </a:lnSpc>
              <a:buClr>
                <a:srgbClr val="780373"/>
              </a:buClr>
              <a:buFont typeface="Wingdings" charset="2"/>
              <a:buChar char=""/>
            </a:pPr>
            <a:r>
              <a:rPr b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Квота </a:t>
            </a:r>
            <a:r>
              <a:rPr b="0" i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для приема на работу инвалидов </a:t>
            </a:r>
            <a:r>
              <a:rPr b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считается выполненной</a:t>
            </a:r>
            <a:r>
              <a:rPr b="0" i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, если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на все созданные (выделенные) </a:t>
            </a:r>
            <a:r>
              <a:rPr b="0" i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в счет установленной квоты </a:t>
            </a:r>
            <a:r>
              <a:rPr b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рабочие места</a:t>
            </a:r>
            <a:r>
              <a:rPr b="0" i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 </a:t>
            </a:r>
            <a:r>
              <a:rPr b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трудоустроены инвалиды </a:t>
            </a:r>
            <a:r>
              <a:rPr b="0" i="1" lang="ru-RU" sz="1800" spc="-1" strike="noStrike">
                <a:solidFill>
                  <a:srgbClr val="780373"/>
                </a:solidFill>
                <a:latin typeface="Times New Roman"/>
                <a:ea typeface="Tahoma"/>
              </a:rPr>
              <a:t>в соответствии с трудовым законодательством либо сохранены рабочие места для работающих инвалидов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4673880" y="1604520"/>
            <a:ext cx="4008600" cy="18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5"/>
          <p:cNvSpPr/>
          <p:nvPr/>
        </p:nvSpPr>
        <p:spPr>
          <a:xfrm>
            <a:off x="457200" y="3682080"/>
            <a:ext cx="8222040" cy="18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6"/>
          <p:cNvSpPr/>
          <p:nvPr/>
        </p:nvSpPr>
        <p:spPr>
          <a:xfrm>
            <a:off x="1432440" y="702360"/>
            <a:ext cx="7399080" cy="103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a933"/>
                </a:solidFill>
                <a:uFillTx/>
                <a:latin typeface="Times New Roman"/>
                <a:ea typeface="Microsoft YaHei"/>
              </a:rPr>
              <a:t>Закон Архангельской области </a:t>
            </a:r>
            <a:br/>
            <a:r>
              <a:rPr b="1" lang="ru-RU" sz="1800" spc="-1" strike="noStrike" u="sng">
                <a:solidFill>
                  <a:srgbClr val="00a933"/>
                </a:solidFill>
                <a:uFillTx/>
                <a:latin typeface="Times New Roman"/>
                <a:ea typeface="Microsoft YaHei"/>
              </a:rPr>
              <a:t>«О государственных гарантиях трудовой занятости инвалидов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a933"/>
                </a:solidFill>
                <a:uFillTx/>
                <a:latin typeface="Times New Roman"/>
                <a:ea typeface="Microsoft YaHei"/>
              </a:rPr>
              <a:t>на территории Архангельской области»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1400" spc="-1" strike="noStrike" u="sng">
                <a:solidFill>
                  <a:srgbClr val="00a933"/>
                </a:solidFill>
                <a:uFillTx/>
                <a:latin typeface="Times New Roman"/>
                <a:ea typeface="Microsoft YaHei"/>
              </a:rPr>
              <a:t>(от 27 мая 1998 года № 74-16-ОЗ)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329" name="" descr=""/>
          <p:cNvPicPr/>
          <p:nvPr/>
        </p:nvPicPr>
        <p:blipFill>
          <a:blip r:embed="rId1"/>
          <a:stretch/>
        </p:blipFill>
        <p:spPr>
          <a:xfrm>
            <a:off x="1059840" y="72360"/>
            <a:ext cx="1815120" cy="444240"/>
          </a:xfrm>
          <a:prstGeom prst="rect">
            <a:avLst/>
          </a:prstGeom>
          <a:ln>
            <a:noFill/>
          </a:ln>
        </p:spPr>
      </p:pic>
      <p:pic>
        <p:nvPicPr>
          <p:cNvPr id="330" name="" descr=""/>
          <p:cNvPicPr/>
          <p:nvPr/>
        </p:nvPicPr>
        <p:blipFill>
          <a:blip r:embed="rId2"/>
          <a:stretch/>
        </p:blipFill>
        <p:spPr>
          <a:xfrm>
            <a:off x="1240560" y="4086360"/>
            <a:ext cx="712800" cy="570960"/>
          </a:xfrm>
          <a:prstGeom prst="rect">
            <a:avLst/>
          </a:prstGeom>
          <a:ln>
            <a:noFill/>
          </a:ln>
        </p:spPr>
      </p:pic>
      <p:pic>
        <p:nvPicPr>
          <p:cNvPr id="331" name="" descr=""/>
          <p:cNvPicPr/>
          <p:nvPr/>
        </p:nvPicPr>
        <p:blipFill>
          <a:blip r:embed="rId3"/>
          <a:stretch/>
        </p:blipFill>
        <p:spPr>
          <a:xfrm>
            <a:off x="1224000" y="3169080"/>
            <a:ext cx="712800" cy="570960"/>
          </a:xfrm>
          <a:prstGeom prst="rect">
            <a:avLst/>
          </a:prstGeom>
          <a:ln>
            <a:noFill/>
          </a:ln>
        </p:spPr>
      </p:pic>
      <p:pic>
        <p:nvPicPr>
          <p:cNvPr id="332" name="" descr=""/>
          <p:cNvPicPr/>
          <p:nvPr/>
        </p:nvPicPr>
        <p:blipFill>
          <a:blip r:embed="rId4"/>
          <a:stretch/>
        </p:blipFill>
        <p:spPr>
          <a:xfrm>
            <a:off x="1224000" y="2161080"/>
            <a:ext cx="712800" cy="570960"/>
          </a:xfrm>
          <a:prstGeom prst="rect">
            <a:avLst/>
          </a:prstGeom>
          <a:ln>
            <a:noFill/>
          </a:ln>
        </p:spPr>
      </p:pic>
      <p:pic>
        <p:nvPicPr>
          <p:cNvPr id="333" name="" descr=""/>
          <p:cNvPicPr/>
          <p:nvPr/>
        </p:nvPicPr>
        <p:blipFill>
          <a:blip r:embed="rId5"/>
          <a:stretch/>
        </p:blipFill>
        <p:spPr>
          <a:xfrm>
            <a:off x="1228680" y="5042520"/>
            <a:ext cx="712800" cy="57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1454760" y="1062360"/>
            <a:ext cx="7195320" cy="509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 u="sng">
                <a:solidFill>
                  <a:srgbClr val="c9211e"/>
                </a:solidFill>
                <a:uFillTx/>
                <a:latin typeface="Times New Roman"/>
                <a:ea typeface="Tahoma"/>
              </a:rPr>
              <a:t>Обязанность организации по трудоустройству инвалидов в счет установленной квоты для приема на работу инвалидов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 u="sng">
                <a:solidFill>
                  <a:srgbClr val="c9211e"/>
                </a:solidFill>
                <a:uFillTx/>
                <a:latin typeface="Times New Roman"/>
                <a:ea typeface="Tahoma"/>
              </a:rPr>
              <a:t>считается выполненной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 u="sng">
                <a:solidFill>
                  <a:srgbClr val="c9211e"/>
                </a:solidFill>
                <a:uFillTx/>
                <a:latin typeface="Times New Roman"/>
                <a:ea typeface="Tahoma"/>
              </a:rPr>
              <a:t>при заключении: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55215b"/>
                </a:solidFill>
                <a:latin typeface="Times New Roman"/>
                <a:ea typeface="Tahoma"/>
              </a:rPr>
              <a:t>1)</a:t>
            </a:r>
            <a:r>
              <a:rPr b="0" lang="ru-RU" sz="1500" spc="-1" strike="noStrike">
                <a:solidFill>
                  <a:srgbClr val="c9211e"/>
                </a:solidFill>
                <a:latin typeface="Times New Roman"/>
                <a:ea typeface="Tahoma"/>
              </a:rPr>
              <a:t> </a:t>
            </a:r>
            <a:r>
              <a:rPr b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соглашений</a:t>
            </a:r>
            <a:r>
              <a:rPr b="0" i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 между организацией и</a:t>
            </a:r>
            <a:r>
              <a:rPr b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 другими организациями</a:t>
            </a:r>
            <a:r>
              <a:rPr b="0" i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  </a:t>
            </a:r>
            <a:r>
              <a:rPr b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об организации рабочих мест для трудоустройства инвалидов </a:t>
            </a:r>
            <a:r>
              <a:rPr b="0" i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в совместных специализированных цехах (участках) для трудоустройства инвалидов, </a:t>
            </a:r>
            <a:r>
              <a:rPr b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созданных в одной из организаций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1" i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2)</a:t>
            </a:r>
            <a:r>
              <a:rPr b="0" i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  </a:t>
            </a:r>
            <a:r>
              <a:rPr b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договора</a:t>
            </a:r>
            <a:r>
              <a:rPr b="0" i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 между организацией и </a:t>
            </a:r>
            <a:r>
              <a:rPr b="1" lang="ru-RU" sz="1600" spc="-1" strike="noStrike" u="sng">
                <a:solidFill>
                  <a:srgbClr val="5b277d"/>
                </a:solidFill>
                <a:uFillTx/>
                <a:latin typeface="Times New Roman"/>
                <a:ea typeface="Tahoma"/>
              </a:rPr>
              <a:t>специализированной организацией</a:t>
            </a:r>
            <a:r>
              <a:rPr b="0" lang="ru-RU" sz="1600" spc="-1" strike="noStrike">
                <a:solidFill>
                  <a:srgbClr val="224b12"/>
                </a:solidFill>
                <a:latin typeface="Times New Roman"/>
                <a:ea typeface="Tahoma"/>
              </a:rPr>
              <a:t>*</a:t>
            </a:r>
            <a:r>
              <a:rPr b="0" i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 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о создании и содержании рабочих мест </a:t>
            </a:r>
            <a:r>
              <a:rPr b="0" i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(в том числе специальных) для трудоустройства инвалидов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3) </a:t>
            </a:r>
            <a:r>
              <a:rPr b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договора</a:t>
            </a:r>
            <a:r>
              <a:rPr b="0" i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 между организацией и </a:t>
            </a:r>
            <a:r>
              <a:rPr b="1" lang="ru-RU" sz="1600" spc="-1" strike="noStrike" u="sng">
                <a:solidFill>
                  <a:srgbClr val="5b277d"/>
                </a:solidFill>
                <a:uFillTx/>
                <a:latin typeface="Times New Roman"/>
                <a:ea typeface="Tahoma"/>
              </a:rPr>
              <a:t>специализированной организацией</a:t>
            </a:r>
            <a:r>
              <a:rPr b="1" lang="ru-RU" sz="1600" spc="-1" strike="noStrike">
                <a:solidFill>
                  <a:srgbClr val="224b12"/>
                </a:solidFill>
                <a:latin typeface="Times New Roman"/>
                <a:ea typeface="Tahoma"/>
              </a:rPr>
              <a:t>*</a:t>
            </a:r>
            <a:r>
              <a:rPr b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 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о размещении производственного заказа</a:t>
            </a:r>
            <a:r>
              <a:rPr b="0" i="1" lang="ru-RU" sz="1600" spc="-1" strike="noStrike">
                <a:solidFill>
                  <a:srgbClr val="5b277d"/>
                </a:solidFill>
                <a:latin typeface="Times New Roman"/>
                <a:ea typeface="Tahoma"/>
              </a:rPr>
              <a:t>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100" spc="-1" strike="noStrike">
                <a:solidFill>
                  <a:srgbClr val="224b12"/>
                </a:solidFill>
                <a:latin typeface="Times New Roman"/>
                <a:ea typeface="Tahoma"/>
              </a:rPr>
              <a:t>*</a:t>
            </a:r>
            <a:r>
              <a:rPr b="1" lang="ru-RU" sz="1100" spc="-1" strike="noStrike">
                <a:solidFill>
                  <a:srgbClr val="224b12"/>
                </a:solidFill>
                <a:latin typeface="Times New Roman"/>
                <a:ea typeface="Tahoma"/>
              </a:rPr>
              <a:t>специализированная организация-</a:t>
            </a:r>
            <a:r>
              <a:rPr b="0" i="1" lang="ru-RU" sz="1100" spc="-1" strike="noStrike">
                <a:solidFill>
                  <a:srgbClr val="224b12"/>
                </a:solidFill>
                <a:latin typeface="Times New Roman"/>
                <a:ea typeface="Tahoma"/>
              </a:rPr>
              <a:t> общественные объединения инвалидов, а также организации, созданные: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100" spc="-1" strike="noStrike">
                <a:solidFill>
                  <a:srgbClr val="224b12"/>
                </a:solidFill>
                <a:latin typeface="Times New Roman"/>
                <a:ea typeface="Tahoma"/>
              </a:rPr>
              <a:t>- общественными объединениями инвалидов с целью профессиональной ориентации и содействия в трудоустройстве инвалидов;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100" spc="-1" strike="noStrike">
                <a:solidFill>
                  <a:srgbClr val="224b12"/>
                </a:solidFill>
                <a:latin typeface="Times New Roman"/>
                <a:ea typeface="Tahoma"/>
              </a:rPr>
              <a:t>- организациями со среднесписочной численностью инвалидов по отношению к другим работникам не менее чем 50 процентов.</a:t>
            </a:r>
            <a:endParaRPr b="0" lang="ru-RU" sz="1100" spc="-1" strike="noStrike">
              <a:latin typeface="Arial"/>
            </a:endParaRPr>
          </a:p>
        </p:txBody>
      </p:sp>
      <p:pic>
        <p:nvPicPr>
          <p:cNvPr id="335" name="" descr=""/>
          <p:cNvPicPr/>
          <p:nvPr/>
        </p:nvPicPr>
        <p:blipFill>
          <a:blip r:embed="rId1"/>
          <a:stretch/>
        </p:blipFill>
        <p:spPr>
          <a:xfrm>
            <a:off x="1059840" y="72000"/>
            <a:ext cx="1815480" cy="444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" name="Table 1"/>
          <p:cNvGraphicFramePr/>
          <p:nvPr/>
        </p:nvGraphicFramePr>
        <p:xfrm>
          <a:off x="1080000" y="115920"/>
          <a:ext cx="7991280" cy="6626880"/>
        </p:xfrm>
        <a:graphic>
          <a:graphicData uri="http://schemas.openxmlformats.org/drawingml/2006/table">
            <a:tbl>
              <a:tblPr/>
              <a:tblGrid>
                <a:gridCol w="3712680"/>
                <a:gridCol w="2215080"/>
                <a:gridCol w="2063880"/>
              </a:tblGrid>
              <a:tr h="3740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latin typeface="Times New Roman CYR"/>
                        </a:rPr>
                        <a:t>Организации инвалидов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Название организации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Адрес организации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Телефон e-ma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2756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Архангельское региональное отделение Общероссийской общественной организации инвалидов «Всероссийское общество глухих» (АРООООИ ВОГ) 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163060, г. Архангельск, ул. Р. Люксембург, 78 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27-12-80,  29-22-90 </a:t>
                      </a:r>
                      <a:endParaRPr b="0" lang="ru-RU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8-950-250-28-78 </a:t>
                      </a:r>
                      <a:endParaRPr b="0" lang="ru-RU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8 921 290  63 27</a:t>
                      </a:r>
                      <a:endParaRPr b="0" lang="ru-RU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surdovog@mail.ru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7412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Региональная общественная организация Архангельская областная - общественная организация общероссийской общественной организации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Всероссийское общество инвалидов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163000, г. Архангельск, пр. Новгородский, 160 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21-02-44 </a:t>
                      </a:r>
                      <a:endParaRPr b="0" lang="ru-RU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8-921-489-59-61 </a:t>
                      </a:r>
                      <a:endParaRPr b="0" lang="ru-RU" sz="9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aaovoi@mail.ru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740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Архангельское региональное объединение общественная организация общества инвалидов Афганской и Чеченской войн 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163000, г. Архангельск, ул. Суворова, д. 11, офис 24 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archafgan@yandex.ru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5412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Региональная общественная организация инвалидов «Надежда»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163051 г. Архангельск, Ул. Воскресенская, д.96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47-20-02  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8-921-496-06-70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8-921-430-321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chunadezda@yandex.ru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5412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Архангельскfz областнfz организациz Общероссийской общественной организации инвалидов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Всероссийское ордена трудового Красного Знамени общества слепых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Факт: г. Архангельск,  ул. Садовая, д.53, оф. 6 Почт. адрес - 163000, г. Архангельск, пр. Ломоносова, д. 199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(8182) 21-22-02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 u="sng">
                          <a:solidFill>
                            <a:srgbClr val="0000ff"/>
                          </a:solidFill>
                          <a:uFillTx/>
                          <a:latin typeface="Times New Roman"/>
                          <a:hlinkClick r:id="rId1"/>
                        </a:rPr>
                        <a:t>nadianel@list.ru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aoovos@mail.ru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404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Архангельская межрайонная организация «Всероссийское общество инвалидов» (АМО ВОИ)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163060, г. Архангельск, ул. Урицкого, д. 49, корп.1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29-35-60 8-921-240-11-44 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8-902-286-61-39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404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Региональная общественная организация родителей детей с инвалидностью "Благодея"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163060, г. Архангельск, ул. Урицкого, д.51, корп.1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8-921-675-07-72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5412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Региональная общественная организация помощи родителям, воспитывающим детей с инвалидностью со множественными органическими и редкими генетическими заболеваниями «АРГИМОЗ».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8-960-005-62-28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1408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Региональная общественная благотворительная организация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Общество помощи аутичным детям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Ангел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163000,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Архангельск, ул. Воскресенская, д.116, подъезд 5, коррекционный центр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Азимут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8-911-681-96-41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1408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Региональная региональная общественная организация по содействию лицам с ментальными особенностями здоровья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Мост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»»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Наб. Северной Двины, д.4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8 921 241 57 18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oxana-guzenko@yandex.ru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0500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ГБУ АО 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Архангельский многопрофильный реабилитационный Центр для детей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ул. Урицкого, д.51, корп 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29 43 91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oerc29@mail.ru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6052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Архангельская местная организация Всероссийского общества слепых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пр. Ломоносова, д. 199, кв.17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20-70-21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8 921`676 46 60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bursvetvos@yandex.ru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7" name="Table 2"/>
          <p:cNvGraphicFramePr/>
          <p:nvPr/>
        </p:nvGraphicFramePr>
        <p:xfrm>
          <a:off x="1080360" y="116280"/>
          <a:ext cx="7991280" cy="6472080"/>
        </p:xfrm>
        <a:graphic>
          <a:graphicData uri="http://schemas.openxmlformats.org/drawingml/2006/table">
            <a:tbl>
              <a:tblPr/>
              <a:tblGrid>
                <a:gridCol w="3712680"/>
                <a:gridCol w="2215080"/>
                <a:gridCol w="2063880"/>
              </a:tblGrid>
              <a:tr h="37188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latin typeface="Times New Roman CYR"/>
                        </a:rPr>
                        <a:t>Организации инвалидов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Название организации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Адрес организации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Телефон e-ma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59868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Архангельское региональное отделение Общероссийской общественной организации инвалидов «Всероссийское общество глухих» (АРООООИ ВОГ) 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163060, г. Архангельск, ул. Р. Люксембург, 78 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27-12-80,  29-22-90 </a:t>
                      </a:r>
                      <a:endParaRPr b="0" lang="ru-RU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8-950-250-28-78 </a:t>
                      </a:r>
                      <a:endParaRPr b="0" lang="ru-RU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8 921 290  63 27</a:t>
                      </a:r>
                      <a:endParaRPr b="0" lang="ru-RU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surdovog@mail.ru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719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Региональная общественная организация Архангельская областная - общественная организация общероссийской общественной организации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Всероссийское общество инвалидов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163000, г. Архангельск, пр. Новгородский, 160 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21-02-44 </a:t>
                      </a:r>
                      <a:endParaRPr b="0" lang="ru-RU" sz="9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8-921-489-59-61 </a:t>
                      </a:r>
                      <a:endParaRPr b="0" lang="ru-RU" sz="9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aaovoi@mail.ru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524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Архангельское региональное объединение общественная организация общества инвалидов Афганской и Чеченской войн 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163000, г. Архангельск, ул. Суворова, д. 11, офис 24 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archafgan@yandex.ru</a:t>
                      </a:r>
                      <a:endParaRPr b="0" lang="ru-RU" sz="9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519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Региональная общественная организация инвалидов «Надежда»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163051 г. Архангельск, Ул. Воскресенская, д.96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47-20-02  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8-921-496-06-70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8-921-430-321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chunadezda@yandex.ru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519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Архангельскfz областнfz организациz Общероссийской общественной организации инвалидов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Всероссийское ордена трудового Красного Знамени общества слепых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Факт: г. Архангельск,  ул. Садовая, д.53, оф. 6 Почт. адрес - 163000, г. Архангельск, пр. Ломоносова, д. 199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(8182) 21-22-02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 u="sng">
                          <a:solidFill>
                            <a:srgbClr val="0000ff"/>
                          </a:solidFill>
                          <a:uFillTx/>
                          <a:latin typeface="Times New Roman"/>
                          <a:hlinkClick r:id="rId2"/>
                        </a:rPr>
                        <a:t>nadianel@list.ru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aoovos@mail.ru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188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Архангельская межрайонная организация «Всероссийское общество инвалидов» (АМО ВОИ)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163060, г. Архангельск, ул. Урицкого, д. 49, корп.1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29-35-60 8-921-240-11-44  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8-902-286-61-39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188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Региональная общественная организация родителей детей с инвалидностью "Благодея"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163060, г. Архангельск, ул. Урицкого, д.51, корп.1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8-921-675-07-72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519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Региональная общественная организация помощи родителям, воспитывающим детей с инвалидностью со множественными органическими и редкими генетическими заболеваниями «АРГИМОЗ».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8-960-005-62-28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1192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Региональная общественная благотворительная организация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Общество помощи аутичным детям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Ангел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163000,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Архангельск, ул. Воскресенская, д.116, подъезд 5, коррекционный центр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Азимут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8-911-681-96-41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1192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Региональная региональная общественная организация по содействию лицам с ментальными особенностями здоровья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Мост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»»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Наб. Северной Двины, д.4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8 921 241 57 18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oxana-guzenko@yandex.ru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0284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ГБУ АО 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Архангельский многопрофильный реабилитационный Центр для детей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 CYR"/>
                          <a:ea typeface="Times New Roman CYR"/>
                        </a:rPr>
                        <a:t>ул. Урицкого, д.51, корп 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29 43 91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oerc29@mail.ru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5836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Архангельская местная организация Всероссийского общества слепых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 CYR"/>
                        </a:rPr>
                        <a:t>пр. Ломоносова, д. 199, кв.17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20-70-21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8 921`676 46 60</a:t>
                      </a:r>
                      <a:endParaRPr b="0" lang="ru-RU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bursvetvos@yandex.ru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" descr=""/>
          <p:cNvPicPr/>
          <p:nvPr/>
        </p:nvPicPr>
        <p:blipFill>
          <a:blip r:embed="rId1"/>
          <a:stretch/>
        </p:blipFill>
        <p:spPr>
          <a:xfrm>
            <a:off x="1080000" y="0"/>
            <a:ext cx="2298600" cy="742680"/>
          </a:xfrm>
          <a:prstGeom prst="rect">
            <a:avLst/>
          </a:prstGeom>
          <a:ln>
            <a:noFill/>
          </a:ln>
        </p:spPr>
      </p:pic>
      <p:sp>
        <p:nvSpPr>
          <p:cNvPr id="339" name="CustomShape 1"/>
          <p:cNvSpPr/>
          <p:nvPr/>
        </p:nvSpPr>
        <p:spPr>
          <a:xfrm>
            <a:off x="1224000" y="720000"/>
            <a:ext cx="7696800" cy="12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a933"/>
                </a:solidFill>
                <a:uFillTx/>
                <a:latin typeface="Times New Roman"/>
                <a:ea typeface="DejaVu Sans"/>
              </a:rPr>
              <a:t>Постановление Правительства Архангельской области </a:t>
            </a:r>
            <a:br/>
            <a:r>
              <a:rPr b="1" lang="ru-RU" sz="1800" spc="-1" strike="noStrike" u="sng">
                <a:solidFill>
                  <a:srgbClr val="00a933"/>
                </a:solidFill>
                <a:uFillTx/>
                <a:latin typeface="Times New Roman"/>
                <a:ea typeface="DejaVu Sans"/>
              </a:rPr>
              <a:t>«Об утверждении государственной программы Архангельской области» </a:t>
            </a:r>
            <a:br/>
            <a:r>
              <a:rPr b="1" lang="ru-RU" sz="1800" spc="-1" strike="noStrike" u="sng">
                <a:solidFill>
                  <a:srgbClr val="00a933"/>
                </a:solidFill>
                <a:uFillTx/>
                <a:latin typeface="Times New Roman"/>
                <a:ea typeface="DejaVu Sans"/>
              </a:rPr>
              <a:t>«Содействие занятости населения Архангельской области,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a933"/>
                </a:solidFill>
                <a:uFillTx/>
                <a:latin typeface="Times New Roman"/>
                <a:ea typeface="DejaVu Sans"/>
              </a:rPr>
              <a:t>улучшение условий и охраны труда»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300" spc="-1" strike="noStrike" u="sng">
                <a:solidFill>
                  <a:srgbClr val="00a933"/>
                </a:solidFill>
                <a:uFillTx/>
                <a:latin typeface="Times New Roman"/>
                <a:ea typeface="DejaVu Sans"/>
              </a:rPr>
              <a:t>(от</a:t>
            </a:r>
            <a:r>
              <a:rPr b="1" lang="ru-RU" sz="1300" spc="-1" strike="noStrike" u="sng">
                <a:solidFill>
                  <a:srgbClr val="00a933"/>
                </a:solidFill>
                <a:uFillTx/>
                <a:latin typeface="Arial"/>
                <a:ea typeface="DejaVu Sans"/>
              </a:rPr>
              <a:t> </a:t>
            </a:r>
            <a:r>
              <a:rPr b="1" lang="ru-RU" sz="1300" spc="-1" strike="noStrike" u="sng">
                <a:solidFill>
                  <a:srgbClr val="00a933"/>
                </a:solidFill>
                <a:uFillTx/>
                <a:latin typeface="Times New Roman"/>
                <a:ea typeface="DejaVu Sans"/>
              </a:rPr>
              <a:t>08 октября 2013 года № 466-пп )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1152000" y="2112480"/>
            <a:ext cx="7690320" cy="20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just">
              <a:lnSpc>
                <a:spcPct val="100000"/>
              </a:lnSpc>
            </a:pPr>
            <a:r>
              <a:rPr b="1" i="1" lang="ru-RU" sz="1800" spc="-1" strike="noStrike" u="sng">
                <a:solidFill>
                  <a:srgbClr val="c9211e"/>
                </a:solidFill>
                <a:uFillTx/>
                <a:latin typeface="Times New Roman"/>
                <a:ea typeface="DejaVu Sans"/>
              </a:rPr>
              <a:t>1</a:t>
            </a:r>
            <a:r>
              <a:rPr b="1" i="1" lang="ru-RU" sz="1600" spc="-1" strike="noStrike" u="sng">
                <a:solidFill>
                  <a:srgbClr val="c9211e"/>
                </a:solidFill>
                <a:uFillTx/>
                <a:latin typeface="Times New Roman"/>
                <a:ea typeface="DejaVu Sans"/>
              </a:rPr>
              <a:t>.</a:t>
            </a:r>
            <a:r>
              <a:rPr b="1" i="1" lang="ru-RU" sz="16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 </a:t>
            </a:r>
            <a:r>
              <a:rPr b="0" i="1" lang="ru-RU" sz="1600" spc="-1" strike="noStrike">
                <a:solidFill>
                  <a:srgbClr val="800080"/>
                </a:solidFill>
                <a:latin typeface="Times New Roman"/>
                <a:ea typeface="DejaVu Sans"/>
              </a:rPr>
              <a:t>Порядок предоставления и расходования субсидии на реализацию мероприятий во возмещению затрат по оплате труда инвалидов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800" spc="-1" strike="noStrike" u="sng">
                <a:solidFill>
                  <a:srgbClr val="c9211e"/>
                </a:solidFill>
                <a:uFillTx/>
                <a:latin typeface="Times New Roman"/>
                <a:ea typeface="DejaVu Sans"/>
              </a:rPr>
              <a:t>2.</a:t>
            </a:r>
            <a:r>
              <a:rPr b="1" i="1" lang="ru-RU" sz="1600" spc="-1" strike="noStrike">
                <a:solidFill>
                  <a:srgbClr val="800080"/>
                </a:solidFill>
                <a:latin typeface="Times New Roman"/>
                <a:ea typeface="DejaVu Sans"/>
              </a:rPr>
              <a:t> </a:t>
            </a:r>
            <a:r>
              <a:rPr b="0" i="1" lang="ru-RU" sz="1600" spc="-1" strike="noStrike">
                <a:solidFill>
                  <a:srgbClr val="800080"/>
                </a:solidFill>
                <a:latin typeface="Times New Roman"/>
                <a:ea typeface="DejaVu Sans"/>
              </a:rPr>
              <a:t>Порядок предоставления и расходования субсидии на реализацию мероприятия по содействию трудоустройству незанятых инвалидов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800" spc="-1" strike="noStrike" u="sng">
                <a:solidFill>
                  <a:srgbClr val="c9211e"/>
                </a:solidFill>
                <a:uFillTx/>
                <a:latin typeface="Times New Roman"/>
                <a:ea typeface="DejaVu Sans"/>
              </a:rPr>
              <a:t>3.</a:t>
            </a:r>
            <a:r>
              <a:rPr b="1" i="1" lang="ru-RU" sz="1600" spc="-1" strike="noStrike">
                <a:solidFill>
                  <a:srgbClr val="800080"/>
                </a:solidFill>
                <a:latin typeface="Times New Roman"/>
                <a:ea typeface="DejaVu Sans"/>
              </a:rPr>
              <a:t> </a:t>
            </a:r>
            <a:r>
              <a:rPr b="0" i="1" lang="ru-RU" sz="1600" spc="-1" strike="noStrike">
                <a:solidFill>
                  <a:srgbClr val="800080"/>
                </a:solidFill>
                <a:latin typeface="Times New Roman"/>
                <a:ea typeface="DejaVu Sans"/>
              </a:rPr>
              <a:t>Порядок предоставления и расходования субсидии на реализацию мероприятия по организации наставничества при адаптации инвалида на рабочем месте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341" name="" descr=""/>
          <p:cNvPicPr/>
          <p:nvPr/>
        </p:nvPicPr>
        <p:blipFill>
          <a:blip r:embed="rId2"/>
          <a:stretch/>
        </p:blipFill>
        <p:spPr>
          <a:xfrm>
            <a:off x="7344000" y="4104000"/>
            <a:ext cx="1621440" cy="1004760"/>
          </a:xfrm>
          <a:prstGeom prst="rect">
            <a:avLst/>
          </a:prstGeom>
          <a:ln>
            <a:noFill/>
          </a:ln>
        </p:spPr>
      </p:pic>
      <p:sp>
        <p:nvSpPr>
          <p:cNvPr id="342" name="CustomShape 3"/>
          <p:cNvSpPr/>
          <p:nvPr/>
        </p:nvSpPr>
        <p:spPr>
          <a:xfrm>
            <a:off x="1080000" y="4562280"/>
            <a:ext cx="7988040" cy="206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 u="sng">
                <a:solidFill>
                  <a:srgbClr val="28471f"/>
                </a:solidFill>
                <a:uFillTx/>
                <a:latin typeface="Times New Roman"/>
                <a:ea typeface="DejaVu Sans"/>
              </a:rPr>
              <a:t>Благополучатели:</a:t>
            </a:r>
            <a:endParaRPr b="0" lang="ru-RU" sz="16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600" spc="-1" strike="noStrike">
                <a:solidFill>
                  <a:srgbClr val="28471f"/>
                </a:solidFill>
                <a:latin typeface="Times New Roman"/>
                <a:ea typeface="DejaVu Sans"/>
              </a:rPr>
              <a:t>юридические лица и индивидуальные предприниматели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28471f"/>
                </a:solidFill>
                <a:latin typeface="Times New Roman"/>
                <a:ea typeface="DejaVu Sans"/>
              </a:rPr>
              <a:t>     </a:t>
            </a:r>
            <a:r>
              <a:rPr b="0" lang="ru-RU" sz="1400" spc="-1" strike="noStrike">
                <a:solidFill>
                  <a:srgbClr val="28471f"/>
                </a:solidFill>
                <a:latin typeface="Times New Roman"/>
                <a:ea typeface="DejaVu Sans"/>
              </a:rPr>
              <a:t>(за исключением организаций государственных и муниципальных форм собственности)</a:t>
            </a:r>
            <a:endParaRPr b="0" lang="ru-RU" sz="14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400" spc="-1" strike="noStrike">
                <a:solidFill>
                  <a:srgbClr val="28471f"/>
                </a:solidFill>
                <a:latin typeface="Times New Roman"/>
                <a:ea typeface="DejaVu Sans"/>
              </a:rPr>
              <a:t>инвалиды, признанные в установленном порядке безработными либо зарегистрированные в учреждении занятости населения Архангельской области</a:t>
            </a:r>
            <a:r>
              <a:rPr b="0" lang="ru-RU" sz="1400" spc="-1" strike="noStrike">
                <a:solidFill>
                  <a:srgbClr val="28471f"/>
                </a:solidFill>
                <a:latin typeface="Times New Roman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8471f"/>
                </a:solidFill>
                <a:latin typeface="Times New Roman"/>
                <a:ea typeface="DejaVu Sans"/>
              </a:rPr>
              <a:t> в целях поиска подходящей работы</a:t>
            </a:r>
            <a:r>
              <a:rPr b="0" lang="ru-RU" sz="1400" spc="-1" strike="noStrike">
                <a:solidFill>
                  <a:srgbClr val="28471f"/>
                </a:solidFill>
                <a:latin typeface="Times New Roman"/>
                <a:ea typeface="DejaVu Sans"/>
              </a:rPr>
              <a:t>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28471f"/>
                </a:solidFill>
                <a:latin typeface="Times New Roman"/>
                <a:ea typeface="DejaVu Sans"/>
              </a:rPr>
              <a:t>Получение мер социальной поддержки</a:t>
            </a:r>
            <a:r>
              <a:rPr b="0" lang="ru-RU" sz="1400" spc="-1" strike="noStrike">
                <a:solidFill>
                  <a:srgbClr val="28471f"/>
                </a:solidFill>
                <a:latin typeface="Times New Roman"/>
                <a:ea typeface="DejaVu Sans"/>
              </a:rPr>
              <a:t>, при условии, если </a:t>
            </a:r>
            <a:r>
              <a:rPr b="1" lang="ru-RU" sz="1400" spc="-1" strike="noStrike">
                <a:solidFill>
                  <a:srgbClr val="28471f"/>
                </a:solidFill>
                <a:latin typeface="Times New Roman"/>
                <a:ea typeface="DejaVu Sans"/>
              </a:rPr>
              <a:t>договор</a:t>
            </a:r>
            <a:r>
              <a:rPr b="0" lang="ru-RU" sz="1400" spc="-1" strike="noStrike">
                <a:solidFill>
                  <a:srgbClr val="28471f"/>
                </a:solidFill>
                <a:latin typeface="Times New Roman"/>
                <a:ea typeface="DejaVu Sans"/>
              </a:rPr>
              <a:t> между сторонами </a:t>
            </a:r>
            <a:r>
              <a:rPr b="1" lang="ru-RU" sz="1400" spc="-1" strike="noStrike">
                <a:solidFill>
                  <a:srgbClr val="28471f"/>
                </a:solidFill>
                <a:latin typeface="Times New Roman"/>
                <a:ea typeface="DejaVu Sans"/>
              </a:rPr>
              <a:t>не был заключен ранее</a:t>
            </a:r>
            <a:r>
              <a:rPr b="0" lang="ru-RU" sz="1400" spc="-1" strike="noStrike">
                <a:solidFill>
                  <a:srgbClr val="28471f"/>
                </a:solidFill>
                <a:latin typeface="Times New Roman"/>
                <a:ea typeface="DejaVu Sans"/>
              </a:rPr>
              <a:t> ( работодатель-инвалид)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43" name="CustomShape 4"/>
          <p:cNvSpPr/>
          <p:nvPr/>
        </p:nvSpPr>
        <p:spPr>
          <a:xfrm>
            <a:off x="4259520" y="4248000"/>
            <a:ext cx="128052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 u="sng">
                <a:solidFill>
                  <a:srgbClr val="c9211e"/>
                </a:solidFill>
                <a:uFillTx/>
                <a:latin typeface="Times New Roman"/>
                <a:ea typeface="DejaVu Sans"/>
              </a:rPr>
              <a:t>ВАЖНО! 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1432440" y="470520"/>
            <a:ext cx="7399080" cy="12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2"/>
          <p:cNvSpPr/>
          <p:nvPr/>
        </p:nvSpPr>
        <p:spPr>
          <a:xfrm>
            <a:off x="457200" y="1604520"/>
            <a:ext cx="8222040" cy="18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3"/>
          <p:cNvSpPr/>
          <p:nvPr/>
        </p:nvSpPr>
        <p:spPr>
          <a:xfrm>
            <a:off x="457200" y="3682080"/>
            <a:ext cx="8222040" cy="18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4"/>
          <p:cNvSpPr/>
          <p:nvPr/>
        </p:nvSpPr>
        <p:spPr>
          <a:xfrm>
            <a:off x="1656000" y="432000"/>
            <a:ext cx="7399080" cy="121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a933"/>
                </a:solidFill>
                <a:uFillTx/>
                <a:latin typeface="Times New Roman"/>
                <a:ea typeface="Microsoft YaHei"/>
              </a:rPr>
              <a:t>1. Порядок предоставления и расходования субсидии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a933"/>
                </a:solidFill>
                <a:uFillTx/>
                <a:latin typeface="Times New Roman"/>
                <a:ea typeface="Microsoft YaHei"/>
              </a:rPr>
              <a:t>на реализацию мероприятий во возмещению затрат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a933"/>
                </a:solidFill>
                <a:uFillTx/>
                <a:latin typeface="Times New Roman"/>
                <a:ea typeface="Microsoft YaHei"/>
              </a:rPr>
              <a:t>по оплате труда инвалидов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0a933"/>
                </a:solidFill>
                <a:latin typeface="Times New Roman"/>
                <a:ea typeface="Mangal"/>
              </a:rPr>
              <a:t>(устанавливает порядок и условия предоставления субсидии </a:t>
            </a:r>
            <a:endParaRPr b="0" lang="ru-RU" sz="1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0a933"/>
                </a:solidFill>
                <a:latin typeface="Times New Roman"/>
                <a:ea typeface="Mangal"/>
              </a:rPr>
              <a:t>на возмещение части затрат </a:t>
            </a:r>
            <a:r>
              <a:rPr b="0" lang="ru-RU" sz="1300" spc="-52" strike="noStrike">
                <a:solidFill>
                  <a:srgbClr val="00a933"/>
                </a:solidFill>
                <a:latin typeface="Times New Roman"/>
                <a:ea typeface="Mangal"/>
              </a:rPr>
              <a:t>по оплате труда инвалидов </a:t>
            </a:r>
            <a:r>
              <a:rPr b="0" lang="ru-RU" sz="1300" spc="-1" strike="noStrike">
                <a:solidFill>
                  <a:srgbClr val="00a933"/>
                </a:solidFill>
                <a:latin typeface="Times New Roman"/>
                <a:ea typeface="Mangal"/>
              </a:rPr>
              <a:t>)</a:t>
            </a:r>
            <a:endParaRPr b="0" lang="ru-RU" sz="1300" spc="-1" strike="noStrike">
              <a:latin typeface="Arial"/>
            </a:endParaRPr>
          </a:p>
        </p:txBody>
      </p:sp>
      <p:pic>
        <p:nvPicPr>
          <p:cNvPr id="348" name="" descr=""/>
          <p:cNvPicPr/>
          <p:nvPr/>
        </p:nvPicPr>
        <p:blipFill>
          <a:blip r:embed="rId1"/>
          <a:stretch/>
        </p:blipFill>
        <p:spPr>
          <a:xfrm>
            <a:off x="6768000" y="1706760"/>
            <a:ext cx="1972800" cy="1972800"/>
          </a:xfrm>
          <a:prstGeom prst="rect">
            <a:avLst/>
          </a:prstGeom>
          <a:ln>
            <a:noFill/>
          </a:ln>
        </p:spPr>
      </p:pic>
      <p:sp>
        <p:nvSpPr>
          <p:cNvPr id="349" name="CustomShape 5"/>
          <p:cNvSpPr/>
          <p:nvPr/>
        </p:nvSpPr>
        <p:spPr>
          <a:xfrm>
            <a:off x="2088000" y="6048000"/>
            <a:ext cx="67716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 u="sng">
                <a:solidFill>
                  <a:srgbClr val="ff3838"/>
                </a:solidFill>
                <a:uFillTx/>
                <a:latin typeface="Times New Roman"/>
                <a:ea typeface="Mangal"/>
              </a:rPr>
              <a:t>7800 рублей на каждого инвалида в месяц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50" name="CustomShape 6"/>
          <p:cNvSpPr/>
          <p:nvPr/>
        </p:nvSpPr>
        <p:spPr>
          <a:xfrm>
            <a:off x="1163880" y="1674360"/>
            <a:ext cx="5315760" cy="200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2040">
              <a:lnSpc>
                <a:spcPct val="100000"/>
              </a:lnSpc>
              <a:buClr>
                <a:srgbClr val="c9211e"/>
              </a:buClr>
              <a:buSzPct val="90000"/>
              <a:buFont typeface="Wingdings" charset="2"/>
              <a:buChar char=""/>
            </a:pP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Mangal"/>
              </a:rPr>
              <a:t>Субсидия предоставляется работодателю в размере фактически </a:t>
            </a:r>
            <a:r>
              <a:rPr b="0" i="1" lang="ru-RU" sz="1400" spc="-32" strike="noStrike">
                <a:solidFill>
                  <a:srgbClr val="780373"/>
                </a:solidFill>
                <a:latin typeface="Times New Roman"/>
                <a:ea typeface="Mangal"/>
              </a:rPr>
              <a:t>понесенных расходов на оплату труда инвалидов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780373"/>
                </a:solidFill>
                <a:latin typeface="Times New Roman"/>
                <a:ea typeface="Mangal"/>
              </a:rPr>
              <a:t>     </a:t>
            </a:r>
            <a:r>
              <a:rPr b="0" i="1" lang="ru-RU" sz="1400" spc="-32" strike="noStrike">
                <a:solidFill>
                  <a:srgbClr val="780373"/>
                </a:solidFill>
                <a:latin typeface="Times New Roman"/>
                <a:ea typeface="Mangal"/>
              </a:rPr>
              <a:t>за период, </a:t>
            </a:r>
            <a:r>
              <a:rPr b="1" lang="ru-RU" sz="1400" spc="-32" strike="noStrike" u="sng">
                <a:solidFill>
                  <a:srgbClr val="780373"/>
                </a:solidFill>
                <a:uFillTx/>
                <a:latin typeface="Times New Roman"/>
                <a:ea typeface="Mangal"/>
              </a:rPr>
              <a:t>не превышающий</a:t>
            </a:r>
            <a:r>
              <a:rPr b="1" lang="ru-RU" sz="1400" spc="-1" strike="noStrike" u="sng">
                <a:solidFill>
                  <a:srgbClr val="780373"/>
                </a:solidFill>
                <a:uFillTx/>
                <a:latin typeface="Times New Roman"/>
                <a:ea typeface="Mangal"/>
              </a:rPr>
              <a:t> шести месяцев в течение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780373"/>
                </a:solidFill>
                <a:latin typeface="Times New Roman"/>
                <a:ea typeface="Mangal"/>
              </a:rPr>
              <a:t>     </a:t>
            </a:r>
            <a:r>
              <a:rPr b="1" lang="ru-RU" sz="1400" spc="-1" strike="noStrike" u="sng">
                <a:solidFill>
                  <a:srgbClr val="780373"/>
                </a:solidFill>
                <a:uFillTx/>
                <a:latin typeface="Times New Roman"/>
                <a:ea typeface="Mangal"/>
              </a:rPr>
              <a:t>одного календарного года, </a:t>
            </a: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Mangal"/>
              </a:rPr>
              <a:t>включая затраты на выплату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Mangal"/>
              </a:rPr>
              <a:t>     </a:t>
            </a: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Mangal"/>
              </a:rPr>
              <a:t>заработной платы, пособия по временной нетрудоспособности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Mangal"/>
              </a:rPr>
              <a:t>     </a:t>
            </a: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Mangal"/>
              </a:rPr>
              <a:t>граждан в части, выплачиваемой из средств работодателя,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Mangal"/>
              </a:rPr>
              <a:t>     </a:t>
            </a: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Mangal"/>
              </a:rPr>
              <a:t>компенсации за неиспользованный отпуск, но не более величины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Mangal"/>
              </a:rPr>
              <a:t>     </a:t>
            </a: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Mangal"/>
              </a:rPr>
              <a:t>минимального размера оплаты труда, установленного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Mangal"/>
              </a:rPr>
              <a:t>     </a:t>
            </a: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Mangal"/>
              </a:rPr>
              <a:t>федеральным законом на 1 июля 2017 года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351" name="" descr=""/>
          <p:cNvPicPr/>
          <p:nvPr/>
        </p:nvPicPr>
        <p:blipFill>
          <a:blip r:embed="rId2"/>
          <a:stretch/>
        </p:blipFill>
        <p:spPr>
          <a:xfrm>
            <a:off x="1059480" y="72000"/>
            <a:ext cx="1743120" cy="426600"/>
          </a:xfrm>
          <a:prstGeom prst="rect">
            <a:avLst/>
          </a:prstGeom>
          <a:ln>
            <a:noFill/>
          </a:ln>
        </p:spPr>
      </p:pic>
      <p:sp>
        <p:nvSpPr>
          <p:cNvPr id="352" name="CustomShape 7"/>
          <p:cNvSpPr/>
          <p:nvPr/>
        </p:nvSpPr>
        <p:spPr>
          <a:xfrm>
            <a:off x="1108080" y="4687920"/>
            <a:ext cx="7340040" cy="15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2040">
              <a:lnSpc>
                <a:spcPct val="100000"/>
              </a:lnSpc>
              <a:buClr>
                <a:srgbClr val="c9211e"/>
              </a:buClr>
              <a:buSzPct val="90000"/>
              <a:buFont typeface="Wingdings" charset="2"/>
              <a:buChar char=""/>
            </a:pPr>
            <a:r>
              <a:rPr b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Субсидии предоставляются работодателям при соблюдении одного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      </a:t>
            </a:r>
            <a:r>
              <a:rPr b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из следующих условий: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      </a:t>
            </a:r>
            <a:r>
              <a:rPr b="1" i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1) </a:t>
            </a: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сохранение рабочих мест для работающих инвалидов, состоящих в трудовых               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          </a:t>
            </a: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отношениях с работодателем;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     </a:t>
            </a:r>
            <a:r>
              <a:rPr b="1" i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2)</a:t>
            </a: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 трудоустройство незанятых инвалидов путем заключения трудового договора на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         </a:t>
            </a: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неопределенный срок.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353" name="CustomShape 8"/>
          <p:cNvSpPr/>
          <p:nvPr/>
        </p:nvSpPr>
        <p:spPr>
          <a:xfrm>
            <a:off x="1138320" y="3674160"/>
            <a:ext cx="7701120" cy="94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3120">
              <a:lnSpc>
                <a:spcPct val="100000"/>
              </a:lnSpc>
              <a:buClr>
                <a:srgbClr val="c9211e"/>
              </a:buClr>
              <a:buSzPct val="90000"/>
              <a:buFont typeface="Wingdings" charset="2"/>
              <a:buChar char=""/>
            </a:pP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Получателями субсидии являются работодатели, осуществляющие деятельность на территории Архангельской области,</a:t>
            </a:r>
            <a:r>
              <a:rPr b="1" lang="ru-RU" sz="1400" spc="-1" strike="noStrike" u="sng">
                <a:solidFill>
                  <a:srgbClr val="780373"/>
                </a:solidFill>
                <a:uFillTx/>
                <a:latin typeface="Times New Roman"/>
                <a:ea typeface="DejaVu Sans"/>
              </a:rPr>
              <a:t> с численностью</a:t>
            </a:r>
            <a:r>
              <a:rPr b="0" i="1" lang="ru-RU" sz="1400" spc="-1" strike="noStrike" u="sng">
                <a:solidFill>
                  <a:srgbClr val="780373"/>
                </a:solidFill>
                <a:uFillTx/>
                <a:latin typeface="Times New Roman"/>
                <a:ea typeface="DejaVu Sans"/>
              </a:rPr>
              <a:t> </a:t>
            </a:r>
            <a:r>
              <a:rPr b="1" lang="ru-RU" sz="1400" spc="-1" strike="noStrike" u="sng">
                <a:solidFill>
                  <a:srgbClr val="780373"/>
                </a:solidFill>
                <a:uFillTx/>
                <a:latin typeface="Times New Roman"/>
                <a:ea typeface="DejaVu Sans"/>
              </a:rPr>
              <a:t>работающих инвалидов не менее 50 %</a:t>
            </a:r>
            <a:r>
              <a:rPr b="0" lang="ru-RU" sz="1400" spc="-1" strike="noStrike" u="sng">
                <a:solidFill>
                  <a:srgbClr val="780373"/>
                </a:solidFill>
                <a:uFillTx/>
                <a:latin typeface="Times New Roman"/>
                <a:ea typeface="DejaVu Sans"/>
              </a:rPr>
              <a:t> </a:t>
            </a:r>
            <a:r>
              <a:rPr b="1" lang="ru-RU" sz="1400" spc="-1" strike="noStrike" u="sng">
                <a:solidFill>
                  <a:srgbClr val="780373"/>
                </a:solidFill>
                <a:uFillTx/>
                <a:latin typeface="Times New Roman"/>
                <a:ea typeface="DejaVu Sans"/>
              </a:rPr>
              <a:t>от общей численности работников</a:t>
            </a:r>
            <a:r>
              <a:rPr b="0" i="1" lang="ru-RU" sz="1400" spc="-1" strike="noStrike" u="sng">
                <a:solidFill>
                  <a:srgbClr val="780373"/>
                </a:solidFill>
                <a:uFillTx/>
                <a:latin typeface="Times New Roman"/>
                <a:ea typeface="DejaVu Sans"/>
              </a:rPr>
              <a:t> </a:t>
            </a: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и заключившие с</a:t>
            </a:r>
            <a:r>
              <a:rPr b="1" lang="ru-RU" sz="1400" spc="-1" strike="noStrike">
                <a:solidFill>
                  <a:srgbClr val="28471f"/>
                </a:solidFill>
                <a:latin typeface="Times New Roman"/>
                <a:ea typeface="DejaVu Sans"/>
              </a:rPr>
              <a:t> </a:t>
            </a: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учреждением занятости населения Архангельской области договор о возмещении затрат по оплате труда инвалидов 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1432440" y="470520"/>
            <a:ext cx="7399080" cy="12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2"/>
          <p:cNvSpPr/>
          <p:nvPr/>
        </p:nvSpPr>
        <p:spPr>
          <a:xfrm>
            <a:off x="457200" y="1604520"/>
            <a:ext cx="4008600" cy="18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3"/>
          <p:cNvSpPr/>
          <p:nvPr/>
        </p:nvSpPr>
        <p:spPr>
          <a:xfrm>
            <a:off x="4673880" y="1604520"/>
            <a:ext cx="4008600" cy="18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4"/>
          <p:cNvSpPr/>
          <p:nvPr/>
        </p:nvSpPr>
        <p:spPr>
          <a:xfrm>
            <a:off x="457200" y="3682080"/>
            <a:ext cx="4008600" cy="18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5"/>
          <p:cNvSpPr/>
          <p:nvPr/>
        </p:nvSpPr>
        <p:spPr>
          <a:xfrm>
            <a:off x="4673880" y="3682080"/>
            <a:ext cx="4008600" cy="18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6"/>
          <p:cNvSpPr/>
          <p:nvPr/>
        </p:nvSpPr>
        <p:spPr>
          <a:xfrm>
            <a:off x="1656000" y="454320"/>
            <a:ext cx="7399080" cy="14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a933"/>
                </a:solidFill>
                <a:uFillTx/>
                <a:latin typeface="Times New Roman"/>
                <a:ea typeface="Mangal"/>
              </a:rPr>
              <a:t>2. Порядок предоставления и расходования субсидии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a933"/>
                </a:solidFill>
                <a:uFillTx/>
                <a:latin typeface="Times New Roman"/>
                <a:ea typeface="Mangal"/>
              </a:rPr>
              <a:t>на реализацию мероприятия по содействию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a933"/>
                </a:solidFill>
                <a:uFillTx/>
                <a:latin typeface="Times New Roman"/>
                <a:ea typeface="Mangal"/>
              </a:rPr>
              <a:t>трудоустройству незанятых инвалидов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069a2e"/>
                </a:solidFill>
                <a:latin typeface="Times New Roman"/>
                <a:ea typeface="Mangal"/>
              </a:rPr>
              <a:t>(устанавливает порядок и условия предоставления субсидии </a:t>
            </a:r>
            <a:br/>
            <a:r>
              <a:rPr b="0" lang="ru-RU" sz="1300" spc="-1" strike="noStrike">
                <a:solidFill>
                  <a:srgbClr val="069a2e"/>
                </a:solidFill>
                <a:latin typeface="Times New Roman"/>
                <a:ea typeface="Mangal"/>
              </a:rPr>
              <a:t>на возмещение части затрат по </a:t>
            </a:r>
            <a:r>
              <a:rPr b="0" lang="ru-RU" sz="1300" spc="-32" strike="noStrike">
                <a:solidFill>
                  <a:srgbClr val="069a2e"/>
                </a:solidFill>
                <a:latin typeface="Times New Roman"/>
                <a:ea typeface="Mangal"/>
              </a:rPr>
              <a:t>реализации мероприятий по содействию трудоустройству</a:t>
            </a:r>
            <a:endParaRPr b="0" lang="ru-RU" sz="1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300" spc="-32" strike="noStrike">
                <a:solidFill>
                  <a:srgbClr val="069a2e"/>
                </a:solidFill>
                <a:latin typeface="Times New Roman"/>
                <a:ea typeface="Mangal"/>
              </a:rPr>
              <a:t> </a:t>
            </a:r>
            <a:r>
              <a:rPr b="0" lang="ru-RU" sz="1300" spc="-32" strike="noStrike">
                <a:solidFill>
                  <a:srgbClr val="069a2e"/>
                </a:solidFill>
                <a:latin typeface="Times New Roman"/>
                <a:ea typeface="Mangal"/>
              </a:rPr>
              <a:t>незанятых инвалидов</a:t>
            </a:r>
            <a:r>
              <a:rPr b="0" lang="ru-RU" sz="1300" spc="-1" strike="noStrike">
                <a:solidFill>
                  <a:srgbClr val="069a2e"/>
                </a:solidFill>
                <a:latin typeface="Times New Roman"/>
                <a:ea typeface="Mangal"/>
              </a:rPr>
              <a:t>, </a:t>
            </a:r>
            <a:r>
              <a:rPr b="0" lang="ru-RU" sz="1300" spc="-32" strike="noStrike">
                <a:solidFill>
                  <a:srgbClr val="069a2e"/>
                </a:solidFill>
                <a:latin typeface="Times New Roman"/>
                <a:ea typeface="Mangal"/>
              </a:rPr>
              <a:t>в том числе инвалидов молодого возраста)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360" name="CustomShape 7"/>
          <p:cNvSpPr/>
          <p:nvPr/>
        </p:nvSpPr>
        <p:spPr>
          <a:xfrm>
            <a:off x="1296000" y="2232000"/>
            <a:ext cx="7697880" cy="109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61" name="CustomShape 8"/>
          <p:cNvSpPr/>
          <p:nvPr/>
        </p:nvSpPr>
        <p:spPr>
          <a:xfrm>
            <a:off x="5040000" y="2592000"/>
            <a:ext cx="388260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1800" spc="-32" strike="noStrike">
                <a:solidFill>
                  <a:srgbClr val="c9211e"/>
                </a:solidFill>
                <a:latin typeface="Times New Roman"/>
                <a:ea typeface="Mangal"/>
              </a:rPr>
              <a:t>Служба занятости возмещает работодателям затраты на создание рабочих мест в размере фактических затрат, но </a:t>
            </a:r>
            <a:r>
              <a:rPr b="1" lang="ru-RU" sz="1800" spc="-32" strike="noStrike" u="sng">
                <a:solidFill>
                  <a:srgbClr val="c9211e"/>
                </a:solidFill>
                <a:uFillTx/>
                <a:latin typeface="Times New Roman"/>
                <a:ea typeface="Mangal"/>
              </a:rPr>
              <a:t>не более 50 000 рублей</a:t>
            </a:r>
            <a:r>
              <a:rPr b="1" lang="ru-RU" sz="1800" spc="-32" strike="noStrike">
                <a:solidFill>
                  <a:srgbClr val="c9211e"/>
                </a:solidFill>
                <a:latin typeface="Times New Roman"/>
                <a:ea typeface="Mangal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1800" spc="-32" strike="noStrike">
                <a:solidFill>
                  <a:srgbClr val="c9211e"/>
                </a:solidFill>
                <a:latin typeface="Times New Roman"/>
                <a:ea typeface="Mangal"/>
              </a:rPr>
              <a:t>за одно рабочее место.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62" name="" descr=""/>
          <p:cNvPicPr/>
          <p:nvPr/>
        </p:nvPicPr>
        <p:blipFill>
          <a:blip r:embed="rId1"/>
          <a:stretch/>
        </p:blipFill>
        <p:spPr>
          <a:xfrm>
            <a:off x="1296000" y="2002320"/>
            <a:ext cx="3169800" cy="2315160"/>
          </a:xfrm>
          <a:prstGeom prst="rect">
            <a:avLst/>
          </a:prstGeom>
          <a:ln>
            <a:noFill/>
          </a:ln>
        </p:spPr>
      </p:pic>
      <p:pic>
        <p:nvPicPr>
          <p:cNvPr id="363" name="" descr=""/>
          <p:cNvPicPr/>
          <p:nvPr/>
        </p:nvPicPr>
        <p:blipFill>
          <a:blip r:embed="rId2"/>
          <a:stretch/>
        </p:blipFill>
        <p:spPr>
          <a:xfrm>
            <a:off x="1059840" y="72000"/>
            <a:ext cx="1743120" cy="426600"/>
          </a:xfrm>
          <a:prstGeom prst="rect">
            <a:avLst/>
          </a:prstGeom>
          <a:ln>
            <a:noFill/>
          </a:ln>
        </p:spPr>
      </p:pic>
      <p:sp>
        <p:nvSpPr>
          <p:cNvPr id="364" name="CustomShape 9"/>
          <p:cNvSpPr/>
          <p:nvPr/>
        </p:nvSpPr>
        <p:spPr>
          <a:xfrm>
            <a:off x="1135800" y="4470840"/>
            <a:ext cx="7844040" cy="200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 u="sng">
                <a:solidFill>
                  <a:srgbClr val="780373"/>
                </a:solidFill>
                <a:uFillTx/>
                <a:latin typeface="Times New Roman"/>
                <a:ea typeface="DejaVu Sans"/>
              </a:rPr>
              <a:t>Субсидии предоставляются работодателям при соблюдении следующих условий: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1)</a:t>
            </a: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 создание рабочего места путем приобретения и (или) монтажа и (или) установки оборудования, необходимого для выполнения трудовой функции на рабочем месте, которое должно функционировать не менее одного года со дня заключения договора между центром занятости и работодателем;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2)</a:t>
            </a:r>
            <a:r>
              <a:rPr b="0" i="1" lang="ru-RU" sz="14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 заключение трудового договора на неопределенный срок с гражданином из числа незанятых инвалидов в целях выполнения трудовой функции на созданном рабочем месте.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1080000" y="553320"/>
            <a:ext cx="6043320" cy="106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ru-RU" sz="1600" spc="-32" strike="noStrike">
                <a:solidFill>
                  <a:srgbClr val="28471f"/>
                </a:solidFill>
                <a:latin typeface="Times New Roman"/>
                <a:ea typeface="Mangal"/>
              </a:rPr>
              <a:t>Перечень оборудования, необходимого для создания рабочих мест, определяется работодателями по согласованию с центрами занятости с учетом профессии (специальности)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600" spc="-32" strike="noStrike">
                <a:solidFill>
                  <a:srgbClr val="28471f"/>
                </a:solidFill>
                <a:latin typeface="Times New Roman"/>
                <a:ea typeface="Mangal"/>
              </a:rPr>
              <a:t>незанятых инвалидов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4104000" y="2088000"/>
            <a:ext cx="4963320" cy="60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13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i="1" lang="ru-RU" sz="1600" spc="-32" strike="noStrike">
                <a:solidFill>
                  <a:srgbClr val="5b277d"/>
                </a:solidFill>
                <a:latin typeface="Times New Roman"/>
                <a:ea typeface="Mangal"/>
              </a:rPr>
              <a:t>  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367" name="" descr=""/>
          <p:cNvPicPr/>
          <p:nvPr/>
        </p:nvPicPr>
        <p:blipFill>
          <a:blip r:embed="rId1"/>
          <a:stretch/>
        </p:blipFill>
        <p:spPr>
          <a:xfrm>
            <a:off x="7063560" y="432000"/>
            <a:ext cx="1716480" cy="1554840"/>
          </a:xfrm>
          <a:prstGeom prst="rect">
            <a:avLst/>
          </a:prstGeom>
          <a:ln>
            <a:noFill/>
          </a:ln>
        </p:spPr>
      </p:pic>
      <p:pic>
        <p:nvPicPr>
          <p:cNvPr id="368" name="" descr=""/>
          <p:cNvPicPr/>
          <p:nvPr/>
        </p:nvPicPr>
        <p:blipFill>
          <a:blip r:embed="rId2"/>
          <a:stretch/>
        </p:blipFill>
        <p:spPr>
          <a:xfrm>
            <a:off x="1144440" y="3384000"/>
            <a:ext cx="1923480" cy="1441440"/>
          </a:xfrm>
          <a:prstGeom prst="rect">
            <a:avLst/>
          </a:prstGeom>
          <a:ln>
            <a:noFill/>
          </a:ln>
        </p:spPr>
      </p:pic>
      <p:pic>
        <p:nvPicPr>
          <p:cNvPr id="369" name="Picture 4" descr=""/>
          <p:cNvPicPr/>
          <p:nvPr/>
        </p:nvPicPr>
        <p:blipFill>
          <a:blip r:embed="rId3"/>
          <a:stretch/>
        </p:blipFill>
        <p:spPr>
          <a:xfrm>
            <a:off x="1152000" y="5040000"/>
            <a:ext cx="1894680" cy="1365480"/>
          </a:xfrm>
          <a:prstGeom prst="rect">
            <a:avLst/>
          </a:prstGeom>
          <a:ln>
            <a:noFill/>
          </a:ln>
        </p:spPr>
      </p:pic>
      <p:pic>
        <p:nvPicPr>
          <p:cNvPr id="370" name="Picture 2" descr=""/>
          <p:cNvPicPr/>
          <p:nvPr/>
        </p:nvPicPr>
        <p:blipFill>
          <a:blip r:embed="rId4"/>
          <a:srcRect l="21704" t="-5269" r="-7487" b="5269"/>
          <a:stretch/>
        </p:blipFill>
        <p:spPr>
          <a:xfrm>
            <a:off x="1153440" y="1656000"/>
            <a:ext cx="2012040" cy="1514520"/>
          </a:xfrm>
          <a:prstGeom prst="rect">
            <a:avLst/>
          </a:prstGeom>
          <a:ln>
            <a:noFill/>
          </a:ln>
        </p:spPr>
      </p:pic>
      <p:pic>
        <p:nvPicPr>
          <p:cNvPr id="371" name="" descr=""/>
          <p:cNvPicPr/>
          <p:nvPr/>
        </p:nvPicPr>
        <p:blipFill>
          <a:blip r:embed="rId5"/>
          <a:stretch/>
        </p:blipFill>
        <p:spPr>
          <a:xfrm>
            <a:off x="1080360" y="23400"/>
            <a:ext cx="1743120" cy="498600"/>
          </a:xfrm>
          <a:prstGeom prst="rect">
            <a:avLst/>
          </a:prstGeom>
          <a:ln>
            <a:noFill/>
          </a:ln>
        </p:spPr>
      </p:pic>
      <p:sp>
        <p:nvSpPr>
          <p:cNvPr id="372" name="CustomShape 3"/>
          <p:cNvSpPr/>
          <p:nvPr/>
        </p:nvSpPr>
        <p:spPr>
          <a:xfrm>
            <a:off x="3168000" y="1944000"/>
            <a:ext cx="6188040" cy="450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Виды рабочих мест: </a:t>
            </a: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а)</a:t>
            </a: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 </a:t>
            </a:r>
            <a:r>
              <a:rPr b="1" lang="ru-RU" sz="1300" spc="-1" strike="noStrike" u="sng">
                <a:solidFill>
                  <a:srgbClr val="780373"/>
                </a:solidFill>
                <a:uFillTx/>
                <a:latin typeface="Times New Roman"/>
                <a:ea typeface="DejaVu Sans"/>
              </a:rPr>
              <a:t>обычные рабочие места</a:t>
            </a: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 − рабочие места, отвечающие санитарно-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гигиеническим нормам, предъявляемым к рабочим местам, и оснащенные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специальным или стандартным оборудованием, техническими средствами. На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обычные рабочие места направляются незанятые инвалиды в соответствии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со специальными требованиями к условиям труда инвалидов, предусмотренными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санитарными правилами СП 2.2.9.2510-09 «Гигиенические требования к условиям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труда инвалидов», утвержденными постановлением Главного государственного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санитарного врача Российской Федерации от 18 мая 2009 года № 30;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б)</a:t>
            </a:r>
            <a:r>
              <a:rPr b="0" lang="ru-RU" sz="1300" spc="-1" strike="noStrike" u="sng">
                <a:solidFill>
                  <a:srgbClr val="780373"/>
                </a:solidFill>
                <a:uFillTx/>
                <a:latin typeface="Times New Roman"/>
                <a:ea typeface="DejaVu Sans"/>
              </a:rPr>
              <a:t> </a:t>
            </a:r>
            <a:r>
              <a:rPr b="1" lang="ru-RU" sz="1300" spc="-1" strike="noStrike" u="sng">
                <a:solidFill>
                  <a:srgbClr val="780373"/>
                </a:solidFill>
                <a:uFillTx/>
                <a:latin typeface="Times New Roman"/>
                <a:ea typeface="DejaVu Sans"/>
              </a:rPr>
              <a:t>специальные рабочие места для трудоустройства инвалидов </a:t>
            </a: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− рабочие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места, требующие дополнительных мер по организации труда, включая адаптацию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основного и вспомогательного оборудования, технического и организационного оснащения, дополнительного оснащения и обеспечения техническими приспособлениями, с учетом индивидуальных возможностей инвалидов;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в)</a:t>
            </a: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 </a:t>
            </a:r>
            <a:r>
              <a:rPr b="1" lang="ru-RU" sz="1300" spc="-1" strike="noStrike" u="sng">
                <a:solidFill>
                  <a:srgbClr val="780373"/>
                </a:solidFill>
                <a:uFillTx/>
                <a:latin typeface="Times New Roman"/>
                <a:ea typeface="DejaVu Sans"/>
              </a:rPr>
              <a:t>надомные рабочие места</a:t>
            </a: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 − рабочие места, созданные в специальных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условиях, обеспечивающих возможность выполнения работы на дому.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Работа надому применима, если надомный труд используется работодателем как форма хозяйствования, а оформление надомного труда осуществляется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780373"/>
                </a:solidFill>
                <a:latin typeface="Times New Roman"/>
                <a:ea typeface="DejaVu Sans"/>
              </a:rPr>
              <a:t>в соответствии со статьями 310 − 312 Трудового кодекса Российской Федерации.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1160</TotalTime>
  <Application>LibreOffice/6.3.2.2$Windows_X86_64 LibreOffice_project/98b30e735bda24bc04ab42594c85f7fd8be07b9c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2017-03-19T10:43:19Z</dcterms:created>
  <dc:creator>Лидия</dc:creator>
  <dc:description/>
  <dc:language>ru-RU</dc:language>
  <cp:lastModifiedBy/>
  <cp:lastPrinted>2020-02-26T15:11:03Z</cp:lastPrinted>
  <dcterms:modified xsi:type="dcterms:W3CDTF">2020-02-28T11:03:52Z</dcterms:modified>
  <cp:revision>174</cp:revision>
  <dc:subject/>
  <dc:title>НАПИСАНИЕ  ПРОЕКТА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