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239FB53D-A311-4A6C-8301-788F77B7B6CA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21.2.20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DEB64CB-C72A-4F29-A8D0-A9EEFDF2457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5EF4E08-C7F9-4D0A-BDA3-B663B1F1CD56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21.2.20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4F2DD2D-9FCD-4FB1-8F23-52E168FF614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755640" y="908640"/>
            <a:ext cx="7772040" cy="1872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4000"/>
          </a:bodyPr>
          <a:p>
            <a:pPr algn="ctr">
              <a:lnSpc>
                <a:spcPct val="100000"/>
              </a:lnSpc>
            </a:pPr>
            <a:br/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«</a:t>
            </a:r>
            <a:r>
              <a:rPr b="0" lang="ru-RU" sz="4400" spc="-21" strike="noStrike">
                <a:solidFill>
                  <a:srgbClr val="ff0000"/>
                </a:solidFill>
                <a:latin typeface="Times New Roman"/>
                <a:ea typeface="Times New Roman"/>
              </a:rPr>
              <a:t>Опыт работы по трудоустройству граждан с нарушением слуха в </a:t>
            </a:r>
            <a:br/>
            <a:r>
              <a:rPr b="0" lang="ru-RU" sz="4400" spc="-21" strike="noStrike">
                <a:solidFill>
                  <a:srgbClr val="ff0000"/>
                </a:solidFill>
                <a:latin typeface="Times New Roman"/>
                <a:ea typeface="Times New Roman"/>
              </a:rPr>
              <a:t>г. Архангельске»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Истории успеха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ООО «Севзапдорстрой»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3132000" y="2277000"/>
            <a:ext cx="3038040" cy="4050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Рекомендации для организаций инвалидов: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Сотрудничество с Центром занятости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Сотрудничество с общественными организациями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Вхождение в Реестр поставщиков социальных услуг (442 ФЗ)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Контактные данные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Архангельское региональное отделение Общероссийская общественная организация инвалидов «Всероссийское общество глухих» (АРО ВОГ)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г. Архангельск, ул. Р. Люксембург. 78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27-12-80, 292-290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Times New Roman"/>
              </a:rPr>
              <a:t>arovog@mail.ru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Calibri"/>
              </a:rPr>
              <a:t>Услуги для людей с нарушением слуха при содействии в трудоустройстве: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0000"/>
          </a:bodyPr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Информирование о способах поиска работы: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Интернет ( дома/компьютерный класс)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Центр занятости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Личный контакт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Ярмарки вакансий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Печатные издания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Сопровождение в центр занятости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Помощь при составление резюме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Обзвон предприятий о наличии вакансий, условия предоставления рабочего места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lvl="1"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Помощь при заполнении анкет в организациях и контроль обратной связи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«Презентация себя» во время собеседования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Сопровождение на собеседование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Помощь при прохождении медицинской комиссии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Помощь при обучении на рабочем месте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</a:rPr>
              <a:t>Контакт с коллективом</a:t>
            </a: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109440">
              <a:lnSpc>
                <a:spcPct val="100000"/>
              </a:lnSpc>
              <a:spcBef>
                <a:spcPts val="400"/>
              </a:spcBef>
            </a:pPr>
            <a:endParaRPr b="0" lang="ru-RU" sz="2600" spc="-1" strike="noStrike">
              <a:solidFill>
                <a:srgbClr val="000000"/>
              </a:solidFill>
              <a:latin typeface="Calibri"/>
            </a:endParaRPr>
          </a:p>
          <a:p>
            <a:pPr marL="109440">
              <a:lnSpc>
                <a:spcPct val="100000"/>
              </a:lnSpc>
              <a:spcBef>
                <a:spcPts val="400"/>
              </a:spcBef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       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0000"/>
                </a:solidFill>
                <a:latin typeface="Calibri"/>
              </a:rPr>
              <a:t>Услуги для работодателей при трудоустройстве и во время рабочего процесса инвалидов по слуху: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39640" y="19170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Поддержка административной части предприятия</a:t>
            </a: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Сурдоперевод на собеседовании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Консультирование по особенностям коммуникации и психологии неслышащих людей</a:t>
            </a: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Помощь при обучении неслышащего на рабочем месте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Поддержка при взаимодействии с центром занятости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Разрешение конфликтных ситуаций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Консультации юриста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Информирование по выгодным моментам для организации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1700" spc="-1" strike="noStrike">
                <a:solidFill>
                  <a:srgbClr val="000000"/>
                </a:solidFill>
                <a:latin typeface="Times New Roman"/>
              </a:rPr>
              <a:t>Содействие при оборудовании рабочего места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7640" y="11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Проблемы инвалидов по слуху при поиске работы: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95640" y="1340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Отсутствие вакансии по профобразованию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Отсутствие образования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МСЭ, ИПР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Коммуникация с работодателем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Официальное трудоустройство менее выгодно и более проблематичное в документообороте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Недостойная з/п за неквалифицированный труд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Аутсёрсинговые компании, заполняющие рынок труда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Неграмотное оформление интернет ресурсов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Неактуальность вакансий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Отсутствие специальных предприятий для инвалидов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Завышенные требования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Необорудованное рабочее место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Проблемы потенциального работодателя: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500" spc="-1" strike="noStrike">
                <a:solidFill>
                  <a:srgbClr val="000000"/>
                </a:solidFill>
                <a:latin typeface="Times New Roman"/>
              </a:rPr>
              <a:t>Отсутствие опыта работы с инвалидами 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500" spc="-1" strike="noStrike">
                <a:solidFill>
                  <a:srgbClr val="000000"/>
                </a:solidFill>
                <a:latin typeface="Times New Roman"/>
              </a:rPr>
              <a:t>Негативный предыдущий опыт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500" spc="-1" strike="noStrike">
                <a:solidFill>
                  <a:srgbClr val="000000"/>
                </a:solidFill>
                <a:latin typeface="Times New Roman"/>
              </a:rPr>
              <a:t>Дополнительные затраты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500" spc="-1" strike="noStrike">
                <a:solidFill>
                  <a:srgbClr val="000000"/>
                </a:solidFill>
                <a:latin typeface="Times New Roman"/>
              </a:rPr>
              <a:t>Повышенная ответственность</a:t>
            </a: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2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9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Работа АРО Всероссийского общества глухих с работодателями: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Круглые столы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Курсы РЖЯ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Информирование о различных программах и льготах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Поддержка сурдопереводчиков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Положительные примеры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Wingdings" charset="2"/>
              <a:buChar char="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Поручительство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Статистика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4" name="Table 2"/>
          <p:cNvGraphicFramePr/>
          <p:nvPr/>
        </p:nvGraphicFramePr>
        <p:xfrm>
          <a:off x="539640" y="2493000"/>
          <a:ext cx="7704360" cy="3359880"/>
        </p:xfrm>
        <a:graphic>
          <a:graphicData uri="http://schemas.openxmlformats.org/drawingml/2006/table">
            <a:tbl>
              <a:tblPr/>
              <a:tblGrid>
                <a:gridCol w="2567520"/>
                <a:gridCol w="2568600"/>
                <a:gridCol w="2568600"/>
              </a:tblGrid>
              <a:tr h="83988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Период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Поступило обращений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6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Трудоустроено</a:t>
                      </a:r>
                      <a:endParaRPr b="0" lang="ru-RU" sz="16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83988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2017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83988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2018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840240"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2019 г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20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ru-RU" sz="18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11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67640" y="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Истории успеха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0" y="1124640"/>
            <a:ext cx="8686440" cy="5001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b="1" i="1" lang="ru-RU" sz="1800" spc="-1" strike="noStrike">
                <a:solidFill>
                  <a:srgbClr val="000000"/>
                </a:solidFill>
                <a:latin typeface="Calibri"/>
              </a:rPr>
              <a:t>Архангельский филиал «Судоремонтный завод  «Красная Кузница» акционерного общества «ЦС «Звездочка»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7" name="Picture 2" descr=""/>
          <p:cNvPicPr/>
          <p:nvPr/>
        </p:nvPicPr>
        <p:blipFill>
          <a:blip r:embed="rId1"/>
          <a:stretch/>
        </p:blipFill>
        <p:spPr>
          <a:xfrm>
            <a:off x="539640" y="1845000"/>
            <a:ext cx="2400120" cy="4266720"/>
          </a:xfrm>
          <a:prstGeom prst="rect">
            <a:avLst/>
          </a:prstGeom>
          <a:ln>
            <a:noFill/>
          </a:ln>
        </p:spPr>
      </p:pic>
      <p:pic>
        <p:nvPicPr>
          <p:cNvPr id="98" name="Picture 3" descr=""/>
          <p:cNvPicPr/>
          <p:nvPr/>
        </p:nvPicPr>
        <p:blipFill>
          <a:blip r:embed="rId2"/>
          <a:stretch/>
        </p:blipFill>
        <p:spPr>
          <a:xfrm>
            <a:off x="6228360" y="1917000"/>
            <a:ext cx="2400120" cy="4266720"/>
          </a:xfrm>
          <a:prstGeom prst="rect">
            <a:avLst/>
          </a:prstGeom>
          <a:ln>
            <a:noFill/>
          </a:ln>
        </p:spPr>
      </p:pic>
      <p:pic>
        <p:nvPicPr>
          <p:cNvPr id="99" name="Picture 5" descr=""/>
          <p:cNvPicPr/>
          <p:nvPr/>
        </p:nvPicPr>
        <p:blipFill>
          <a:blip r:embed="rId3"/>
          <a:stretch/>
        </p:blipFill>
        <p:spPr>
          <a:xfrm>
            <a:off x="2938680" y="2781000"/>
            <a:ext cx="3318120" cy="3200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0000"/>
                </a:solidFill>
                <a:latin typeface="Calibri"/>
              </a:rPr>
              <a:t>Истории успеха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251640" y="1600200"/>
            <a:ext cx="90007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1" i="1" lang="ru-RU" sz="2000" spc="-1" strike="noStrike">
                <a:solidFill>
                  <a:srgbClr val="000000"/>
                </a:solidFill>
                <a:latin typeface="Calibri"/>
              </a:rPr>
              <a:t>АКЦИОНЕРНОЕ ОБЩЕСТВО "АРХАНГЕЛЬСКИЙ ЛИКЕРО-ВОДОЧНЫЙ ЗАВОД"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Picture 3" descr=""/>
          <p:cNvPicPr/>
          <p:nvPr/>
        </p:nvPicPr>
        <p:blipFill>
          <a:blip r:embed="rId1"/>
          <a:stretch/>
        </p:blipFill>
        <p:spPr>
          <a:xfrm>
            <a:off x="107640" y="2061000"/>
            <a:ext cx="3222720" cy="2409840"/>
          </a:xfrm>
          <a:prstGeom prst="rect">
            <a:avLst/>
          </a:prstGeom>
          <a:ln>
            <a:noFill/>
          </a:ln>
        </p:spPr>
      </p:pic>
      <p:pic>
        <p:nvPicPr>
          <p:cNvPr id="103" name="Picture 4" descr=""/>
          <p:cNvPicPr/>
          <p:nvPr/>
        </p:nvPicPr>
        <p:blipFill>
          <a:blip r:embed="rId2"/>
          <a:stretch/>
        </p:blipFill>
        <p:spPr>
          <a:xfrm>
            <a:off x="5772960" y="2064240"/>
            <a:ext cx="2938320" cy="2197080"/>
          </a:xfrm>
          <a:prstGeom prst="rect">
            <a:avLst/>
          </a:prstGeom>
          <a:ln>
            <a:noFill/>
          </a:ln>
        </p:spPr>
      </p:pic>
      <p:pic>
        <p:nvPicPr>
          <p:cNvPr id="104" name="Picture 5" descr=""/>
          <p:cNvPicPr/>
          <p:nvPr/>
        </p:nvPicPr>
        <p:blipFill>
          <a:blip r:embed="rId3"/>
          <a:stretch/>
        </p:blipFill>
        <p:spPr>
          <a:xfrm>
            <a:off x="3180600" y="3265920"/>
            <a:ext cx="2592000" cy="3466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Application>LibreOffice/6.3.2.2$Windows_X86_64 LibreOffice_project/98b30e735bda24bc04ab42594c85f7fd8be07b9c</Application>
  <Words>296</Words>
  <Paragraphs>86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2018-11-04T09:56:57Z</dcterms:created>
  <dc:creator>Пользователь Windows</dc:creator>
  <dc:description/>
  <dc:language>ru-RU</dc:language>
  <cp:lastModifiedBy/>
  <dcterms:modified xsi:type="dcterms:W3CDTF">2020-02-21T16:16:46Z</dcterms:modified>
  <cp:revision>29</cp:revision>
  <dc:subject/>
  <dc:title>«Опыт работы по трудоустройству граждан с нарушением слуха в  г. Архангельске»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