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E3005-80CA-4072-89D1-A65851270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МЫ ТАКИЕ ЖЕ, КАК ВСЕ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6F25E6-AC6B-485D-81B4-E07C810A8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1" y="3632201"/>
            <a:ext cx="11118572" cy="251680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ПОЧЕМУ НЕ НАДО БОЯТЬСЯ БРАТЬ НА РАБОТУ ЛЮДЕЙ С ИНВАЛИДНОСТЬЮ?</a:t>
            </a:r>
          </a:p>
        </p:txBody>
      </p:sp>
    </p:spTree>
    <p:extLst>
      <p:ext uri="{BB962C8B-B14F-4D97-AF65-F5344CB8AC3E}">
        <p14:creationId xmlns:p14="http://schemas.microsoft.com/office/powerpoint/2010/main" val="397718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C49-77CA-4517-99AF-956B893B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Общие требования к рабочему месту инвалида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696DA-3CA1-420A-A18E-AA8A8948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Перед тем как начать организовывать специальное место работы инвалида, нужно учесть такие факторы, как: – профессия инвалида; – характер выполняемых работ; – степень утраты трудоспособности; – характер функциональных нарушений и ограничения способности к трудовой деятельности; – уровень специализации рабочего места, механизации и автоматизации работы, порученной инвалиду.</a:t>
            </a:r>
          </a:p>
          <a:p>
            <a:r>
              <a:rPr lang="ru-RU" dirty="0"/>
              <a:t>Не допускается размещение постоянных рабочих мест инвалидов в подвальных, цокольных этажах, в зданиях без естественного освещения и воздухообмена А при размещении и оборудовании рабочего места, независимо от функциональных нарушений инвалида, следует обратить внимание на такие параметры, как этажность здания, освещенность помещения, наличие мест отдыха и др. </a:t>
            </a:r>
          </a:p>
        </p:txBody>
      </p:sp>
    </p:spTree>
    <p:extLst>
      <p:ext uri="{BB962C8B-B14F-4D97-AF65-F5344CB8AC3E}">
        <p14:creationId xmlns:p14="http://schemas.microsoft.com/office/powerpoint/2010/main" val="105011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50547-CAFB-46B4-B310-C6EFED13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Рабочее место инвалида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F45D33D-F6E4-498A-A2D4-281E747E82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0" y="1806079"/>
            <a:ext cx="5382592" cy="49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1B82EEF-6C0A-4521-989C-780A98B0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06079"/>
            <a:ext cx="6027530" cy="49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3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34ED4-E160-4D50-962C-65303CBA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Здание и  помещение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5E2CB-47F6-4025-8B8A-3B0F4C71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 Рабочее место инвалида должно располагаться в одноэтажном или двухэтажном здании. Если оно, а также другие вспомогательные помещения расположены выше второго этажа, предусматриваются тихоходные пассажирские лифты. </a:t>
            </a:r>
          </a:p>
          <a:p>
            <a:r>
              <a:rPr lang="ru-RU" dirty="0"/>
              <a:t> При размещении рабочего места инвалида в комнате, где на отдельных участках протекают процессы, противопоказанные для его организма, надо урегулировать параметры производственной среды в рабочей зоне инвалида.</a:t>
            </a:r>
          </a:p>
        </p:txBody>
      </p:sp>
    </p:spTree>
    <p:extLst>
      <p:ext uri="{BB962C8B-B14F-4D97-AF65-F5344CB8AC3E}">
        <p14:creationId xmlns:p14="http://schemas.microsoft.com/office/powerpoint/2010/main" val="5630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32C24-6F41-4F2C-A2CA-36DD73E8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D779C4C-F2A3-4829-A17A-BA6E1089D2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4" y="45244"/>
            <a:ext cx="5604979" cy="52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1FFFF3F7-70F8-4C00-88F1-92FF2F9F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25" y="2230817"/>
            <a:ext cx="6872909" cy="45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3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B64C6-0754-4FED-B26E-ED68CDAD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САНИТАРНЫЕ УСЛОВИЯ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C0D76-A425-41FA-9547-38D45C8F2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Температура воздуха в холодный период года при легкой работе: 21–24 ˚С; при средней тяжести работ: 17–20 ˚С; в теплый период года при легкой работе: 22–25, 20 ˚С; при работе средней тяжести: 21–23 ˚С. </a:t>
            </a:r>
          </a:p>
          <a:p>
            <a:r>
              <a:rPr lang="ru-RU" dirty="0"/>
              <a:t>– Влажность воздуха в холодный и теплый периоды года: 40–60 процентов. – Скорость движения воздуха: при легкой работе – 0,1–0,2 м/с; при работе средней тяжести – 0,1–0,2 м/с; в холодный период года и в теплый период года – не более 0,3 м/с. </a:t>
            </a:r>
          </a:p>
          <a:p>
            <a:r>
              <a:rPr lang="ru-RU" dirty="0"/>
              <a:t>– Отсутствие вредных веществ: аллергенов, канцерогенов, аэрозолей, металлов, оксидов металлов. </a:t>
            </a:r>
          </a:p>
          <a:p>
            <a:pPr marL="0" indent="0">
              <a:buNone/>
            </a:pPr>
            <a:r>
              <a:rPr lang="ru-RU" dirty="0"/>
              <a:t>– Электромагнитное излучение: не выше предельно допустимого уровня (ПДУ). – Шум: не выше ПДУ (до 81 </a:t>
            </a:r>
            <a:r>
              <a:rPr lang="ru-RU" dirty="0" err="1"/>
              <a:t>дБА</a:t>
            </a:r>
            <a:r>
              <a:rPr lang="ru-RU" dirty="0"/>
              <a:t>). – Отсутствие локальной и общей вибрации. – Отсутствие микроорганизмов, продуктов и препаратов, содержащих живые клетки и споры микроорганизмов, белковые препараты.</a:t>
            </a:r>
          </a:p>
        </p:txBody>
      </p:sp>
    </p:spTree>
    <p:extLst>
      <p:ext uri="{BB962C8B-B14F-4D97-AF65-F5344CB8AC3E}">
        <p14:creationId xmlns:p14="http://schemas.microsoft.com/office/powerpoint/2010/main" val="132592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27FE4-89EF-423B-BC02-88EF2A2C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C1CEF81-5DE8-41E1-AEB3-20D065CE53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" y="153090"/>
            <a:ext cx="6029617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A878DAC-EBD2-44F4-BA39-E31704C9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7817"/>
            <a:ext cx="5758298" cy="431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3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4C845-9B83-4F47-BEF2-9F46EA84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МЕСТА ТРУДА И ОТДЫХА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7F44F-AA1A-427D-A377-F6614F5E5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Площадь рабочего места на одного работающего инвалида должна составлять не менее 4,5 кв. м, высота – не менее 3,2 кв. м, а объем – не менее 15 куб. м. При этом технологическое оборудование, площадь проходов, проездов, промежуточного складирования материалов и готовой продукции в указанную площадь рабочего места не входит.</a:t>
            </a:r>
          </a:p>
          <a:p>
            <a:r>
              <a:rPr lang="ru-RU" dirty="0"/>
              <a:t> Место отдыха. В обязательном порядке предусмотрите помещение для отдыха, оборудованное удобной мебелью, где можно отвлечься от работы, посидеть или прилечь. Площадь такого помещения должна определяться из расчета 0,3 кв. м на одного сотрудника, но при этом не должна составлять менее 12 кв. м. Расстояние от производственных помещений до помещений отдыха должно составлять – не более 75 метров.</a:t>
            </a:r>
          </a:p>
        </p:txBody>
      </p:sp>
    </p:spTree>
    <p:extLst>
      <p:ext uri="{BB962C8B-B14F-4D97-AF65-F5344CB8AC3E}">
        <p14:creationId xmlns:p14="http://schemas.microsoft.com/office/powerpoint/2010/main" val="101509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DEAD7-3D9C-4EBA-A307-4768F77A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7FCAD7E-5548-4007-8EDA-104DEE3582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2" y="298864"/>
            <a:ext cx="603458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55B0138A-9FE9-40BE-90D7-EDE2807F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66" y="2057402"/>
            <a:ext cx="5472590" cy="44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2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2AB50-3298-45B7-B622-3D89C821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Главное – все сделать правильно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18D35-D3FB-42F7-8FC7-52933EAB2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Также необходимо в организации иметь здравпункт, включающий кабинет врача, процедурный кабинет и помещение, в котором могут находиться работники-инвалиды в случае ухудшения здоровья либо ожидая скорую медпомощь. </a:t>
            </a:r>
          </a:p>
          <a:p>
            <a:r>
              <a:rPr lang="ru-RU" dirty="0"/>
              <a:t>Зная основной порядок и требования к организации рабочих мест для инвалидов, можно их привлекать к работе, заполнять квоты, помогая тем самым госпрограмме содействия их занятости. Однако, чтобы все сделать правильно, необходимо учесть и особые медицинские требования к рабочему пространству лиц с ограниченными возможностями. Такие требования разработаны для каждой категории инвалидов отдельно. </a:t>
            </a:r>
          </a:p>
          <a:p>
            <a:r>
              <a:rPr lang="ru-RU" dirty="0"/>
              <a:t>Также работодателю желательно проводить разъяснительную работу с другими сотрудниками о том, что инвалиды имеют равные права с ними, в том числе и на труд, и заслуживают уважительного и понимающего отношения к себе.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7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D9483-722E-4B37-90A2-BF8FAE60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УНИВЕРСАЛЬНЫЙ ДИЗАЙН ИЛИ РАЗУМНОЕ ПРИСПОСОБЛЕНИЕ?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8B4AC-A904-4C17-814E-884414BD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зависимости от характера производства, функциональной структуры предприятия и конструктивной структуры здания рекомендуется предусматривать один из двух вариантов организации рабочих мест (кроме рабочих мест на дому):</a:t>
            </a:r>
          </a:p>
          <a:p>
            <a:r>
              <a:rPr lang="ru-RU" dirty="0"/>
              <a:t> - вариант А («универсальный дизайн») — дизайн предметов, обстановок, программ и услуг, призванный сделать их в максимально возможной степени пригодными к использованию для всех людей, обеспечивающий доступность для инвалидов любого места приложения труда на предприятии, — подходит преимущественно для инвалидов с первой степенью ограничения способности к трудовой деятельности; </a:t>
            </a:r>
          </a:p>
          <a:p>
            <a:r>
              <a:rPr lang="ru-RU" dirty="0"/>
              <a:t>- вариант Б («разумное приспособление») — внесение, когда это нужно в конкретном случае, необходимых и подходящих модификаций и коррективов, не становящихся несоразмерным и неоправданным бременем, разумных, с точки зрения соизмерения необходимости и возможности приспособления окружающей обстановки под нужды инвалида, но с обязательным учетом, с одной стороны, его потребностей и, с другой стороны, имеющихся организационных, технических и финансовых возможностей </a:t>
            </a:r>
            <a:r>
              <a:rPr lang="ru-RU" dirty="0" err="1"/>
              <a:t>ихудовлетворения</a:t>
            </a:r>
            <a:r>
              <a:rPr lang="ru-RU" dirty="0"/>
              <a:t> — подходит преимущественно для инвалидов со второй и третьей степенями ограничения способности к трудовой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85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D0E3F-61BB-494D-8C1B-47D238AE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Много вопросов???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FF5517-EB9A-4C59-A58D-6DF6F6BEA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Организовать рабочее место для инвалида – задача непростая</a:t>
            </a:r>
          </a:p>
          <a:p>
            <a:pPr algn="ctr"/>
            <a:r>
              <a:rPr lang="ru-RU" sz="2800" dirty="0"/>
              <a:t>Есть ряд нормативных актов, которые помогают работодателям готовить рабочие места для лиц с ограниченными возможностями </a:t>
            </a:r>
          </a:p>
          <a:p>
            <a:pPr algn="ctr"/>
            <a:r>
              <a:rPr lang="ru-RU" sz="2800" dirty="0"/>
              <a:t>Как компании организовать рабочее место для инвалида? Какие документы должен представить сотрудник? Какие есть требования к рабочему пространству для инвалидов? Как обустроить рабочее место инвалида? </a:t>
            </a:r>
          </a:p>
        </p:txBody>
      </p:sp>
    </p:spTree>
    <p:extLst>
      <p:ext uri="{BB962C8B-B14F-4D97-AF65-F5344CB8AC3E}">
        <p14:creationId xmlns:p14="http://schemas.microsoft.com/office/powerpoint/2010/main" val="395362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347E8-18A5-4483-9B04-70C99219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8F515-7EA2-487C-9C1C-8FA864CBC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76A9101-E846-4690-B548-3C534A94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247650"/>
            <a:ext cx="11042374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2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257E7-2B41-4D96-BC12-D7A25F90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F9248E-BACC-4732-BAB8-B0467D0548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" y="162521"/>
            <a:ext cx="6092259" cy="43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6F87D9F-F2A1-4FFB-A62B-48CEA050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29" y="2386894"/>
            <a:ext cx="5744780" cy="43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0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B9D02-1AB2-4B60-8E82-EA69F012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Аттестуем рабочее место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0F591-F35B-458C-BC4B-5E2B27E2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Для того чтобы создать рабочие места для инвалидов, работодателю необходимо сначала провести комплексную оценку профессиональных рисков и аттестацию рабочих мест. </a:t>
            </a:r>
          </a:p>
          <a:p>
            <a:pPr algn="ctr"/>
            <a:r>
              <a:rPr lang="ru-RU" dirty="0"/>
              <a:t>Это нужно, чтобы понять, отсутствуют ли в помещении, где будет работать инвалид, вредные или опасные факторы, а также нет ли превышений предельно допустимых концентраций и уровней их воздействия </a:t>
            </a:r>
          </a:p>
          <a:p>
            <a:pPr algn="ctr"/>
            <a:r>
              <a:rPr lang="ru-RU" dirty="0"/>
              <a:t>уточняйте причины инвалидности (общее заболевание, инвалид с детства, военная травма и т. д.), так как от них зависит объем мер социальной защиты, которые работодатель должен предоставить работнику-инвалиду </a:t>
            </a:r>
          </a:p>
        </p:txBody>
      </p:sp>
    </p:spTree>
    <p:extLst>
      <p:ext uri="{BB962C8B-B14F-4D97-AF65-F5344CB8AC3E}">
        <p14:creationId xmlns:p14="http://schemas.microsoft.com/office/powerpoint/2010/main" val="14702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99AD2-014E-4B19-87F3-9F270210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B89AFD5-CCC0-47C6-B76B-F9CCBC889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0" y="206099"/>
            <a:ext cx="6550255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C62EAE7-DF4F-46A2-AFAE-8FA78E4F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9" y="3138186"/>
            <a:ext cx="6025048" cy="36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0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AF986-8B76-40DA-9C83-EC625179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ИПРА – руководство к действию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878BF-D113-46A1-80CC-038DAFDB9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: При организации рабочего места для инвалида работодатель должен руководствоваться индивидуальной программой реабилитации (далее – ИПР), которую выдает Бюро медико-социальной экспертизы).</a:t>
            </a:r>
          </a:p>
          <a:p>
            <a:r>
              <a:rPr lang="ru-RU" dirty="0"/>
              <a:t> Также у работника должна быть справка, подтверждающая его инвалидность. </a:t>
            </a:r>
          </a:p>
          <a:p>
            <a:r>
              <a:rPr lang="ru-RU" dirty="0"/>
              <a:t>Из программы можно узнать о причинах и характере заболевания, а также о тех рекомендациях и ограничениях, которые установило Бюро. Если же сведений ИПР для организации рабочего пространства инвалида недостаточно, то необходимо свериться с Санитарными правилами. </a:t>
            </a:r>
          </a:p>
          <a:p>
            <a:r>
              <a:rPr lang="ru-RU" dirty="0"/>
              <a:t>Если сотрудник представил программу реабилитации, то работодатель, независимо от его организационно-правовой формы, обязан выполнить все ее требования.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43892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5A23B-D5FB-478E-ACC0-0C3A52EF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DE60F4-0FC9-4CFD-B1C5-565195A507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t="-5269" r="-7485" b="5269"/>
          <a:stretch/>
        </p:blipFill>
        <p:spPr bwMode="auto">
          <a:xfrm>
            <a:off x="258007" y="0"/>
            <a:ext cx="6156045" cy="46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7277F4-10C6-4D82-93CE-81A5C4A48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2667000"/>
            <a:ext cx="5446642" cy="40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0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C2B25-45E6-43B7-9170-4A2358A4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ИПРА – не препятствие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D8974-0021-49A8-A685-0F85AA59B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Однако для работника ИПР носит рекомендательный характер. Он может полностью или частично от нее отказаться. Сообщить об этом работодателю можно в простой письменной форме. Отказ работника от программы реабилитации освобождает от нее и работодателя. Нужно отметить, что кандидат или сотрудник не обязаны информировать работодателя о своей инвалидности, а организация не вправе этого требовать. </a:t>
            </a:r>
          </a:p>
          <a:p>
            <a:r>
              <a:rPr lang="ru-RU" dirty="0"/>
              <a:t>Конкретные меры по облегчению труда инвалида работодатель внедряет на основании рекомендаций лечебно-профилактического учреждения и территориальных органов Роспотребнадзора Поручаемая инвалиду работа может быть связана с незначительными или умеренными нагрузками: физическими, динамическими и статическими, интеллектуальными, сенсорными и эмоциональными, но при этом есть ряд противопоказаний.</a:t>
            </a:r>
          </a:p>
        </p:txBody>
      </p:sp>
    </p:spTree>
    <p:extLst>
      <p:ext uri="{BB962C8B-B14F-4D97-AF65-F5344CB8AC3E}">
        <p14:creationId xmlns:p14="http://schemas.microsoft.com/office/powerpoint/2010/main" val="180318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DA070-622D-41D7-8245-0BA4EFF8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A2FE73-49ED-4D31-B601-6F3BC9EDF3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" y="245855"/>
            <a:ext cx="5907722" cy="45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598AB94-9555-4FCF-8CF0-1944DB42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8" y="1878473"/>
            <a:ext cx="6043613" cy="47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9002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214</TotalTime>
  <Words>1170</Words>
  <Application>Microsoft Office PowerPoint</Application>
  <PresentationFormat>Широкоэкранный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След самолета</vt:lpstr>
      <vt:lpstr>МЫ ТАКИЕ ЖЕ, КАК ВСЕ</vt:lpstr>
      <vt:lpstr>Много вопросов???</vt:lpstr>
      <vt:lpstr>Презентация PowerPoint</vt:lpstr>
      <vt:lpstr>Аттестуем рабочее место</vt:lpstr>
      <vt:lpstr>Презентация PowerPoint</vt:lpstr>
      <vt:lpstr>ИПРА – руководство к действию</vt:lpstr>
      <vt:lpstr>Презентация PowerPoint</vt:lpstr>
      <vt:lpstr>ИПРА – не препятствие</vt:lpstr>
      <vt:lpstr>Презентация PowerPoint</vt:lpstr>
      <vt:lpstr>Общие требования к рабочему месту инвалида </vt:lpstr>
      <vt:lpstr>Рабочее место инвалида</vt:lpstr>
      <vt:lpstr>Здание и  помещение</vt:lpstr>
      <vt:lpstr>Презентация PowerPoint</vt:lpstr>
      <vt:lpstr>САНИТАРНЫЕ УСЛОВИЯ РАБОТЫ</vt:lpstr>
      <vt:lpstr>Презентация PowerPoint</vt:lpstr>
      <vt:lpstr>МЕСТА ТРУДА И ОТДЫХА</vt:lpstr>
      <vt:lpstr>Презентация PowerPoint</vt:lpstr>
      <vt:lpstr>Главное – все сделать правильно</vt:lpstr>
      <vt:lpstr>УНИВЕРСАЛЬНЫЙ ДИЗАЙН ИЛИ РАЗУМНОЕ ПРИСПОСОБЛЕНИЕ?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ТАКИЕ ЖЕ, КАК ВСЕ</dc:title>
  <dc:creator>User</dc:creator>
  <cp:lastModifiedBy>User</cp:lastModifiedBy>
  <cp:revision>10</cp:revision>
  <dcterms:created xsi:type="dcterms:W3CDTF">2020-02-19T18:52:19Z</dcterms:created>
  <dcterms:modified xsi:type="dcterms:W3CDTF">2020-02-20T08:21:59Z</dcterms:modified>
</cp:coreProperties>
</file>