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6" r:id="rId11"/>
    <p:sldId id="274" r:id="rId12"/>
    <p:sldId id="268" r:id="rId13"/>
    <p:sldId id="269" r:id="rId14"/>
    <p:sldId id="276" r:id="rId15"/>
    <p:sldId id="270" r:id="rId16"/>
    <p:sldId id="271" r:id="rId17"/>
    <p:sldId id="275" r:id="rId18"/>
    <p:sldId id="272" r:id="rId19"/>
  </p:sldIdLst>
  <p:sldSz cx="13716000" cy="10287000"/>
  <p:notesSz cx="6858000" cy="9144000"/>
  <p:embeddedFontLst>
    <p:embeddedFont>
      <p:font typeface="Roboto Mono Regular Bold" charset="0"/>
      <p:regular r:id="rId20"/>
    </p:embeddedFont>
    <p:embeddedFont>
      <p:font typeface="Open Sans Bold" charset="0"/>
      <p:regular r:id="rId21"/>
    </p:embeddedFont>
    <p:embeddedFont>
      <p:font typeface="Roboto Mono Regular" charset="0"/>
      <p:regular r:id="rId22"/>
    </p:embeddedFont>
    <p:embeddedFont>
      <p:font typeface="Arimo" charset="0"/>
      <p:regular r:id="rId23"/>
    </p:embeddedFont>
    <p:embeddedFont>
      <p:font typeface="Open Sans Extra Bold" charset="0"/>
      <p:regular r:id="rId24"/>
    </p:embeddedFont>
    <p:embeddedFont>
      <p:font typeface="Arimo Bol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912" y="-9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svg"/><Relationship Id="rId18" Type="http://schemas.openxmlformats.org/officeDocument/2006/relationships/image" Target="../media/image22.png"/><Relationship Id="rId26" Type="http://schemas.openxmlformats.org/officeDocument/2006/relationships/image" Target="../media/image25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19.png"/><Relationship Id="rId17" Type="http://schemas.openxmlformats.org/officeDocument/2006/relationships/image" Target="../media/image44.svg"/><Relationship Id="rId25" Type="http://schemas.openxmlformats.org/officeDocument/2006/relationships/image" Target="../media/image14.sv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8.svg"/><Relationship Id="rId24" Type="http://schemas.openxmlformats.org/officeDocument/2006/relationships/image" Target="../media/image10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26.png"/><Relationship Id="rId10" Type="http://schemas.openxmlformats.org/officeDocument/2006/relationships/image" Target="../media/image18.png"/><Relationship Id="rId19" Type="http://schemas.openxmlformats.org/officeDocument/2006/relationships/image" Target="../media/image46.svg"/><Relationship Id="rId31" Type="http://schemas.openxmlformats.org/officeDocument/2006/relationships/image" Target="../media/image56.svg"/><Relationship Id="rId4" Type="http://schemas.openxmlformats.org/officeDocument/2006/relationships/image" Target="../media/image15.png"/><Relationship Id="rId9" Type="http://schemas.openxmlformats.org/officeDocument/2006/relationships/image" Target="../media/image36.sv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52.svg"/><Relationship Id="rId3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854" y="2656229"/>
            <a:ext cx="11979286" cy="6922480"/>
            <a:chOff x="0" y="0"/>
            <a:chExt cx="5490351" cy="3172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l="l" t="t" r="r" b="b"/>
              <a:pathLst>
                <a:path w="5490351" h="3172714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75165" y="2128837"/>
            <a:ext cx="4454897" cy="696794"/>
            <a:chOff x="0" y="0"/>
            <a:chExt cx="38779425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7569" y="2477235"/>
            <a:ext cx="11666906" cy="7036318"/>
            <a:chOff x="0" y="0"/>
            <a:chExt cx="20741165" cy="1250900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142541"/>
              <a:ext cx="20741165" cy="11366468"/>
              <a:chOff x="0" y="0"/>
              <a:chExt cx="5490351" cy="30087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3008794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3008794">
                    <a:moveTo>
                      <a:pt x="5365891" y="3008794"/>
                    </a:moveTo>
                    <a:lnTo>
                      <a:pt x="124460" y="3008794"/>
                    </a:lnTo>
                    <a:cubicBezTo>
                      <a:pt x="55880" y="3008794"/>
                      <a:pt x="0" y="2952914"/>
                      <a:pt x="0" y="28843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884334"/>
                    </a:lnTo>
                    <a:cubicBezTo>
                      <a:pt x="5490351" y="2952914"/>
                      <a:pt x="5434471" y="3008794"/>
                      <a:pt x="5365891" y="3008794"/>
                    </a:cubicBezTo>
                    <a:close/>
                  </a:path>
                </a:pathLst>
              </a:custGeom>
              <a:solidFill>
                <a:srgbClr val="F89D2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10688424" y="0"/>
              <a:ext cx="8880221" cy="1388962"/>
              <a:chOff x="0" y="0"/>
              <a:chExt cx="38779425" cy="60655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l="l" t="t" r="r" b="b"/>
                <a:pathLst>
                  <a:path w="38881025" h="6066790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F89D2F"/>
              </a:solid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2871650" y="6836030"/>
            <a:ext cx="8169218" cy="0"/>
          </a:xfrm>
          <a:prstGeom prst="line">
            <a:avLst/>
          </a:prstGeom>
          <a:ln w="19050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2871650" y="4896045"/>
            <a:ext cx="8169218" cy="0"/>
          </a:xfrm>
          <a:prstGeom prst="line">
            <a:avLst/>
          </a:prstGeom>
          <a:ln w="19050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169271" y="4816737"/>
            <a:ext cx="9912706" cy="208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8"/>
              </a:lnSpc>
            </a:pPr>
            <a:r>
              <a:rPr lang="en-US" sz="4565" dirty="0">
                <a:solidFill>
                  <a:srgbClr val="FFFBEC"/>
                </a:solidFill>
                <a:latin typeface="Roboto Mono Regular Bold"/>
              </a:rPr>
              <a:t>ВОЗМОЖНОСТИ </a:t>
            </a:r>
          </a:p>
          <a:p>
            <a:pPr algn="ctr">
              <a:lnSpc>
                <a:spcPts val="5478"/>
              </a:lnSpc>
            </a:pPr>
            <a:r>
              <a:rPr lang="en-US" sz="4565" dirty="0">
                <a:solidFill>
                  <a:srgbClr val="FFFBEC"/>
                </a:solidFill>
                <a:latin typeface="Roboto Mono Regular Bold"/>
              </a:rPr>
              <a:t>МАТЕРИАЛЬНОГО СТИМУЛИРОВАНИЯ РАБОТОДАТЕЛЕЙ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2594">
            <a:off x="613959" y="6806408"/>
            <a:ext cx="2522222" cy="23898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7225">
            <a:off x="12444202" y="1640353"/>
            <a:ext cx="381740" cy="59987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1503" y="594010"/>
            <a:ext cx="1315093" cy="13150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77848" y="2825631"/>
            <a:ext cx="1811891" cy="178735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462688" y="7311357"/>
            <a:ext cx="6987142" cy="39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4"/>
              </a:lnSpc>
            </a:pPr>
            <a:r>
              <a:rPr lang="en-US" sz="2324" dirty="0">
                <a:solidFill>
                  <a:srgbClr val="FFFBEC"/>
                </a:solidFill>
                <a:latin typeface="Roboto Mono Regular Bold"/>
              </a:rPr>
              <a:t>трудоустройство граждан с инвалидностью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1530" y="778305"/>
            <a:ext cx="9660447" cy="95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4400" dirty="0">
                <a:solidFill>
                  <a:srgbClr val="093397"/>
                </a:solidFill>
                <a:latin typeface="Open Sans Bold"/>
              </a:rPr>
              <a:t>Архангельский областной </a:t>
            </a:r>
          </a:p>
          <a:p>
            <a:pPr algn="ctr">
              <a:lnSpc>
                <a:spcPts val="3570"/>
              </a:lnSpc>
            </a:pPr>
            <a:r>
              <a:rPr lang="en-US" sz="4400" dirty="0">
                <a:solidFill>
                  <a:srgbClr val="093397"/>
                </a:solidFill>
                <a:latin typeface="Open Sans Bold"/>
              </a:rPr>
              <a:t>центр занятости населения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2304" y="-713026"/>
            <a:ext cx="9645924" cy="1235413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08517" y="3377178"/>
            <a:ext cx="663910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СУБСИДИРОВАНИЕ ОРГАНИЗАЦИЙ, ОСУЩЕСТВЛЯЮЩИХ СОПРОВОЖДЕНИЕ ИНВАЛИДОВ ПРИ ИХ ТРУДОУСТРОЙСТВЕ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3044">
            <a:off x="956905" y="4249514"/>
            <a:ext cx="2249402" cy="524225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21443" y="3113480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321443" y="7474937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963400" y="1485900"/>
            <a:ext cx="502295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50" dirty="0">
                <a:solidFill>
                  <a:srgbClr val="FFFFFF"/>
                </a:solidFill>
                <a:latin typeface="Open Sans Extra Bold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2564487"/>
            <a:ext cx="12172950" cy="6436638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TextBox 3"/>
          <p:cNvSpPr txBox="1"/>
          <p:nvPr/>
        </p:nvSpPr>
        <p:spPr>
          <a:xfrm>
            <a:off x="1106100" y="3162494"/>
            <a:ext cx="11503801" cy="212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  <a:spcBef>
                <a:spcPct val="0"/>
              </a:spcBef>
            </a:pPr>
            <a:r>
              <a:rPr lang="en-US" sz="4650" dirty="0">
                <a:solidFill>
                  <a:srgbClr val="000000"/>
                </a:solidFill>
                <a:latin typeface="Roboto Mono Regular Bold"/>
              </a:rPr>
              <a:t>СУБСИДИРОВАНИЕ ОРГАНИЗАЦИЙ, ОСУЩЕСТВЛЯЮЩИХ СОПРОВОЖДЕНИЕ ИНВАЛИДОВ ПРИ ИХ ТРУДОУСТРОЙСТВЕ</a:t>
            </a:r>
          </a:p>
        </p:txBody>
      </p:sp>
      <p:sp>
        <p:nvSpPr>
          <p:cNvPr id="4" name="AutoShape 4"/>
          <p:cNvSpPr/>
          <p:nvPr/>
        </p:nvSpPr>
        <p:spPr>
          <a:xfrm>
            <a:off x="771525" y="5399439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874061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5360831" y="7227010"/>
            <a:ext cx="323847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1525" y="5600627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9050">
            <a:off x="12422811" y="2179927"/>
            <a:ext cx="743588" cy="5927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7772" y="305260"/>
            <a:ext cx="2417801" cy="1670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1542" y="1386996"/>
            <a:ext cx="1772918" cy="17826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3146" y="5915025"/>
            <a:ext cx="6024854" cy="236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Субсидия предоставляется организации,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осуществляющей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сопровождение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, в размере фактических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понесённых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расходов </a:t>
            </a:r>
          </a:p>
          <a:p>
            <a:pPr algn="ctr">
              <a:lnSpc>
                <a:spcPts val="3059"/>
              </a:lnSpc>
            </a:pP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за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период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не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превышающий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</a:t>
            </a:r>
          </a:p>
          <a:p>
            <a:pPr algn="ctr">
              <a:lnSpc>
                <a:spcPts val="3059"/>
              </a:lnSpc>
              <a:spcBef>
                <a:spcPct val="0"/>
              </a:spcBef>
            </a:pPr>
            <a:r>
              <a:rPr lang="en-US" sz="2549" b="1" dirty="0" err="1">
                <a:solidFill>
                  <a:srgbClr val="FF0000"/>
                </a:solidFill>
                <a:latin typeface="Roboto Mono Regular Bold"/>
              </a:rPr>
              <a:t>трёх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месяцев</a:t>
            </a:r>
            <a:endParaRPr lang="en-US" sz="2549" dirty="0">
              <a:solidFill>
                <a:srgbClr val="000000"/>
              </a:solidFill>
              <a:latin typeface="Roboto Mono Regula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16615" y="5755397"/>
            <a:ext cx="484293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b="1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250" b="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рублей в месяц -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за выполнение обязанностей работника по сопровождению инвалида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64356" y="7559834"/>
            <a:ext cx="4929896" cy="10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b="1" dirty="0">
                <a:solidFill>
                  <a:srgbClr val="FF1616"/>
                </a:solidFill>
                <a:latin typeface="Roboto Mono Regular Bold"/>
              </a:rPr>
              <a:t>3 300</a:t>
            </a:r>
            <a:r>
              <a:rPr lang="en-US" sz="2250" b="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рублей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на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оплату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их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проезда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до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места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работы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и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обратно</a:t>
            </a:r>
            <a:endParaRPr lang="en-US" sz="2250" dirty="0">
              <a:solidFill>
                <a:srgbClr val="000000"/>
              </a:solidFill>
              <a:latin typeface="Roboto Mono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073137" y="-746261"/>
            <a:ext cx="9645922" cy="124206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38447" y="3816665"/>
            <a:ext cx="6639107" cy="30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СУБСИДИРОВАНИЕ НА ВОЗМЕЩЕНИЕ ЗАТРАТ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ПО ОПЛАТЕ ТРУДА ИНВАЛИДОВ</a:t>
            </a:r>
          </a:p>
          <a:p>
            <a:pPr algn="ctr">
              <a:lnSpc>
                <a:spcPts val="5040"/>
              </a:lnSpc>
            </a:pPr>
            <a:endParaRPr lang="en-US" sz="900" dirty="0">
              <a:solidFill>
                <a:srgbClr val="FFFBEC"/>
              </a:solidFill>
              <a:latin typeface="Arimo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3044">
            <a:off x="956905" y="4249514"/>
            <a:ext cx="2249402" cy="524225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21443" y="3605933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321443" y="6637742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811000" y="1714500"/>
            <a:ext cx="502295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50" dirty="0">
                <a:solidFill>
                  <a:srgbClr val="FFFFFF"/>
                </a:solidFill>
                <a:latin typeface="Open Sans Extra Bold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2343021"/>
            <a:ext cx="12172950" cy="6658104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TextBox 3"/>
          <p:cNvSpPr txBox="1"/>
          <p:nvPr/>
        </p:nvSpPr>
        <p:spPr>
          <a:xfrm>
            <a:off x="1652154" y="3019419"/>
            <a:ext cx="1075823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350" dirty="0">
                <a:solidFill>
                  <a:srgbClr val="000000"/>
                </a:solidFill>
                <a:latin typeface="Roboto Mono Regular Bold"/>
              </a:rPr>
              <a:t>Субсидирование на возмещение затрат по оплате труда инвалидов</a:t>
            </a:r>
          </a:p>
        </p:txBody>
      </p:sp>
      <p:sp>
        <p:nvSpPr>
          <p:cNvPr id="4" name="AutoShape 4"/>
          <p:cNvSpPr/>
          <p:nvPr/>
        </p:nvSpPr>
        <p:spPr>
          <a:xfrm>
            <a:off x="771525" y="2983700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4482494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1525" y="6499801"/>
            <a:ext cx="1217295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1525" y="7524451"/>
            <a:ext cx="1217295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1525" y="8517459"/>
            <a:ext cx="1217295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1525" y="3100808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936621" y="6646098"/>
            <a:ext cx="9842759" cy="10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1245" lvl="1" indent="-220622">
              <a:lnSpc>
                <a:spcPts val="2657"/>
              </a:lnSpc>
              <a:buFont typeface="Arial"/>
              <a:buChar char="•"/>
            </a:pPr>
            <a:r>
              <a:rPr lang="en-US" sz="2043" dirty="0">
                <a:solidFill>
                  <a:srgbClr val="000000"/>
                </a:solidFill>
                <a:latin typeface="Roboto Mono Regular"/>
              </a:rPr>
              <a:t>сохранение рабочих мест для работающих инвалидов, состоящих в трудовых отношениях с работодателем;</a:t>
            </a:r>
          </a:p>
          <a:p>
            <a:pPr>
              <a:lnSpc>
                <a:spcPts val="2657"/>
              </a:lnSpc>
            </a:pPr>
            <a:endParaRPr lang="en-US" sz="2043" dirty="0">
              <a:solidFill>
                <a:srgbClr val="000000"/>
              </a:solidFill>
              <a:latin typeface="Roboto Mono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6621" y="7717512"/>
            <a:ext cx="9842759" cy="10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1245" lvl="1" indent="-220622">
              <a:lnSpc>
                <a:spcPts val="2657"/>
              </a:lnSpc>
              <a:buFont typeface="Arial"/>
              <a:buChar char="•"/>
            </a:pPr>
            <a:r>
              <a:rPr lang="en-US" sz="2043" dirty="0">
                <a:solidFill>
                  <a:srgbClr val="000000"/>
                </a:solidFill>
                <a:latin typeface="Roboto Mono Regular"/>
              </a:rPr>
              <a:t>трудоустройство незанятых инвалидов путём заключения трудового договора на неопределённый срок.</a:t>
            </a:r>
          </a:p>
          <a:p>
            <a:pPr>
              <a:lnSpc>
                <a:spcPts val="2657"/>
              </a:lnSpc>
            </a:pPr>
            <a:endParaRPr lang="en-US" sz="2043" dirty="0">
              <a:solidFill>
                <a:srgbClr val="000000"/>
              </a:solidFill>
              <a:latin typeface="Roboto Mono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6935" y="4733179"/>
            <a:ext cx="1192754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2"/>
              </a:lnSpc>
            </a:pPr>
            <a:r>
              <a:rPr lang="en-US" sz="2493" dirty="0">
                <a:solidFill>
                  <a:srgbClr val="000000"/>
                </a:solidFill>
                <a:latin typeface="Roboto Mono Regular"/>
              </a:rPr>
              <a:t>Получателями субсидии являются работодатели с численностью работающих инвалидов не </a:t>
            </a:r>
            <a:r>
              <a:rPr lang="en-US" sz="2493" b="1" dirty="0">
                <a:solidFill>
                  <a:srgbClr val="FF0000"/>
                </a:solidFill>
                <a:latin typeface="Roboto Mono Regular"/>
              </a:rPr>
              <a:t>менее 50% </a:t>
            </a:r>
            <a:r>
              <a:rPr lang="en-US" sz="2493" dirty="0">
                <a:solidFill>
                  <a:srgbClr val="000000"/>
                </a:solidFill>
                <a:latin typeface="Roboto Mono Regular"/>
              </a:rPr>
              <a:t>от общей численности работников, заключившие договор с отделением занятости населения Архангельской области при условии: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8860" y="1507342"/>
            <a:ext cx="1257975" cy="12648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65925" y="1507342"/>
            <a:ext cx="1257975" cy="12648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2564487"/>
            <a:ext cx="12172950" cy="6436638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TextBox 3"/>
          <p:cNvSpPr txBox="1"/>
          <p:nvPr/>
        </p:nvSpPr>
        <p:spPr>
          <a:xfrm>
            <a:off x="1106100" y="3162494"/>
            <a:ext cx="1150380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  <a:spcBef>
                <a:spcPct val="0"/>
              </a:spcBef>
            </a:pPr>
            <a:r>
              <a:rPr lang="en-US" sz="4650" dirty="0">
                <a:solidFill>
                  <a:srgbClr val="000000"/>
                </a:solidFill>
                <a:latin typeface="Roboto Mono Regular Bold"/>
              </a:rPr>
              <a:t>СУБСИДИРОВАНИЕ ОРГАНИЗАЦИЙ, </a:t>
            </a:r>
            <a:r>
              <a:rPr lang="ru-RU" sz="4650" dirty="0" smtClean="0">
                <a:solidFill>
                  <a:srgbClr val="000000"/>
                </a:solidFill>
                <a:latin typeface="Roboto Mono Regular Bold"/>
              </a:rPr>
              <a:t>СОХРАНЯЮЩИХ  РАБОЧИЕ  МЕСТА </a:t>
            </a:r>
          </a:p>
          <a:p>
            <a:pPr algn="ctr">
              <a:lnSpc>
                <a:spcPts val="5580"/>
              </a:lnSpc>
              <a:spcBef>
                <a:spcPct val="0"/>
              </a:spcBef>
            </a:pPr>
            <a:r>
              <a:rPr lang="ru-RU" sz="4650" dirty="0" smtClean="0">
                <a:solidFill>
                  <a:srgbClr val="000000"/>
                </a:solidFill>
                <a:latin typeface="Roboto Mono Regular Bold"/>
              </a:rPr>
              <a:t>ДЛЯ ГРАЖДАН С </a:t>
            </a:r>
            <a:r>
              <a:rPr lang="en-US" sz="4650" dirty="0" smtClean="0">
                <a:solidFill>
                  <a:srgbClr val="000000"/>
                </a:solidFill>
                <a:latin typeface="Roboto Mono Regular Bold"/>
              </a:rPr>
              <a:t>ИНВАЛИД</a:t>
            </a:r>
            <a:r>
              <a:rPr lang="ru-RU" sz="4650" dirty="0" smtClean="0">
                <a:solidFill>
                  <a:srgbClr val="000000"/>
                </a:solidFill>
                <a:latin typeface="Roboto Mono Regular Bold"/>
              </a:rPr>
              <a:t>НОСТЬЮ</a:t>
            </a:r>
            <a:endParaRPr lang="en-US" sz="4650" dirty="0">
              <a:solidFill>
                <a:srgbClr val="000000"/>
              </a:solidFill>
              <a:latin typeface="Roboto Mono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71525" y="5399439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874061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 flipV="1">
            <a:off x="5966001" y="7132788"/>
            <a:ext cx="3167040" cy="45719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1525" y="5600627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9050">
            <a:off x="12422811" y="2179927"/>
            <a:ext cx="743588" cy="5927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7772" y="305260"/>
            <a:ext cx="2417801" cy="1670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1542" y="1386996"/>
            <a:ext cx="1772918" cy="17826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42960" y="5643566"/>
            <a:ext cx="6024854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Субсидия предоставляется организации, </a:t>
            </a:r>
            <a:r>
              <a:rPr lang="ru-RU" sz="2549" dirty="0" smtClean="0">
                <a:solidFill>
                  <a:srgbClr val="000000"/>
                </a:solidFill>
                <a:latin typeface="Roboto Mono Regular Bold"/>
              </a:rPr>
              <a:t>которая сохраняет и создаёт новые рабочие места для лиц с инвалидностью</a:t>
            </a:r>
            <a:r>
              <a:rPr lang="en-US" sz="2549" dirty="0" smtClean="0">
                <a:solidFill>
                  <a:srgbClr val="000000"/>
                </a:solidFill>
                <a:latin typeface="Roboto Mono Regular Bold"/>
              </a:rPr>
              <a:t>,</a:t>
            </a:r>
            <a:endParaRPr lang="ru-RU" sz="2549" dirty="0" smtClean="0">
              <a:solidFill>
                <a:srgbClr val="000000"/>
              </a:solidFill>
              <a:latin typeface="Roboto Mono Regular Bold"/>
            </a:endParaRPr>
          </a:p>
          <a:p>
            <a:pPr algn="ctr">
              <a:lnSpc>
                <a:spcPts val="3059"/>
              </a:lnSpc>
            </a:pPr>
            <a:r>
              <a:rPr lang="en-US" sz="2549" dirty="0" smtClean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в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размере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 err="1" smtClean="0">
                <a:solidFill>
                  <a:srgbClr val="000000"/>
                </a:solidFill>
                <a:latin typeface="Roboto Mono Regular Bold"/>
              </a:rPr>
              <a:t>фактически</a:t>
            </a:r>
            <a:r>
              <a:rPr lang="ru-RU" sz="2549" dirty="0" smtClean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 err="1" smtClean="0">
                <a:solidFill>
                  <a:srgbClr val="000000"/>
                </a:solidFill>
                <a:latin typeface="Roboto Mono Regular Bold"/>
              </a:rPr>
              <a:t>понесённых</a:t>
            </a:r>
            <a:r>
              <a:rPr lang="en-US" sz="2549" dirty="0" smtClean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расходов </a:t>
            </a:r>
          </a:p>
          <a:p>
            <a:pPr algn="ctr">
              <a:lnSpc>
                <a:spcPts val="3059"/>
              </a:lnSpc>
            </a:pP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за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период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не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превышающий</a:t>
            </a:r>
            <a:r>
              <a:rPr lang="en-US" sz="2549" dirty="0">
                <a:solidFill>
                  <a:srgbClr val="000000"/>
                </a:solidFill>
                <a:latin typeface="Roboto Mono Regular Bold"/>
              </a:rPr>
              <a:t> </a:t>
            </a:r>
          </a:p>
          <a:p>
            <a:pPr algn="ctr">
              <a:lnSpc>
                <a:spcPts val="3059"/>
              </a:lnSpc>
              <a:spcBef>
                <a:spcPct val="0"/>
              </a:spcBef>
            </a:pPr>
            <a:r>
              <a:rPr lang="ru-RU" sz="2549" dirty="0" smtClean="0">
                <a:solidFill>
                  <a:srgbClr val="FF0000"/>
                </a:solidFill>
                <a:latin typeface="Roboto Mono Regular Bold"/>
              </a:rPr>
              <a:t>шесть</a:t>
            </a:r>
            <a:r>
              <a:rPr lang="en-US" sz="2549" dirty="0" smtClean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549" dirty="0" err="1">
                <a:solidFill>
                  <a:srgbClr val="000000"/>
                </a:solidFill>
                <a:latin typeface="Roboto Mono Regular Bold"/>
              </a:rPr>
              <a:t>месяцев</a:t>
            </a:r>
            <a:endParaRPr lang="en-US" sz="2549" dirty="0">
              <a:solidFill>
                <a:srgbClr val="000000"/>
              </a:solidFill>
              <a:latin typeface="Roboto Mono Regula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43884" y="5786443"/>
            <a:ext cx="3500462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b="1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250" b="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рублей в месяц -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за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ru-RU" sz="2250" dirty="0" smtClean="0">
                <a:solidFill>
                  <a:srgbClr val="000000"/>
                </a:solidFill>
                <a:latin typeface="Roboto Mono Regular"/>
              </a:rPr>
              <a:t>каждого </a:t>
            </a:r>
            <a:r>
              <a:rPr lang="en-US" sz="2250" dirty="0" err="1" smtClean="0">
                <a:solidFill>
                  <a:srgbClr val="000000"/>
                </a:solidFill>
                <a:latin typeface="Roboto Mono Regular"/>
              </a:rPr>
              <a:t>работника</a:t>
            </a:r>
            <a:r>
              <a:rPr lang="ru-RU" sz="225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ru-RU" sz="2250" dirty="0" smtClean="0">
                <a:solidFill>
                  <a:srgbClr val="000000"/>
                </a:solidFill>
                <a:latin typeface="Roboto Mono Regular"/>
              </a:rPr>
              <a:t>с</a:t>
            </a:r>
            <a:r>
              <a:rPr lang="en-US" sz="225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 smtClean="0">
                <a:solidFill>
                  <a:srgbClr val="000000"/>
                </a:solidFill>
                <a:latin typeface="Roboto Mono Regular"/>
              </a:rPr>
              <a:t>инвалид</a:t>
            </a:r>
            <a:r>
              <a:rPr lang="ru-RU" sz="2250" dirty="0" err="1" smtClean="0">
                <a:solidFill>
                  <a:srgbClr val="000000"/>
                </a:solidFill>
                <a:latin typeface="Roboto Mono Regular"/>
              </a:rPr>
              <a:t>ностью</a:t>
            </a:r>
            <a:r>
              <a:rPr lang="ru-RU" sz="2250" dirty="0" smtClean="0">
                <a:solidFill>
                  <a:srgbClr val="000000"/>
                </a:solidFill>
                <a:latin typeface="Roboto Mono Regular"/>
              </a:rPr>
              <a:t>, который начал и(или) продолжает осуществлять </a:t>
            </a:r>
            <a:r>
              <a:rPr lang="ru-RU" sz="2250" dirty="0" err="1" smtClean="0">
                <a:solidFill>
                  <a:srgbClr val="000000"/>
                </a:solidFill>
                <a:latin typeface="Roboto Mono Regular"/>
              </a:rPr>
              <a:t>трудовуюфункцию</a:t>
            </a:r>
            <a:endParaRPr lang="en-US" sz="2250" dirty="0">
              <a:solidFill>
                <a:srgbClr val="000000"/>
              </a:solidFill>
              <a:latin typeface="Roboto Mono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54203" y="-751126"/>
            <a:ext cx="9645922" cy="124303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77304" y="2643188"/>
            <a:ext cx="6639107" cy="627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СУБСИДИЯ НА РЕАЛИЗАЦИЮ МЕРОПРИЯТИЯ</a:t>
            </a:r>
            <a:r>
              <a:rPr lang="en-US" sz="900" dirty="0">
                <a:solidFill>
                  <a:srgbClr val="FFFBEC"/>
                </a:solidFill>
                <a:latin typeface="Arimo 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ПО СОДЕЙСТВИЮ ТРУДОУСТРОЙСТВУ НЕЗАНЯТЫХ РОДИТЕЛЕЙ, ВОСПИТЫВАЮЩИХ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ДЕТЕЙ-ИНВАЛИДОВ</a:t>
            </a:r>
          </a:p>
          <a:p>
            <a:pPr algn="ctr">
              <a:lnSpc>
                <a:spcPts val="5040"/>
              </a:lnSpc>
            </a:pPr>
            <a:endParaRPr lang="en-US" sz="900" dirty="0">
              <a:solidFill>
                <a:srgbClr val="FFFBEC"/>
              </a:solidFill>
              <a:latin typeface="Arimo Bold"/>
            </a:endParaRPr>
          </a:p>
          <a:p>
            <a:pPr algn="ctr">
              <a:lnSpc>
                <a:spcPts val="5040"/>
              </a:lnSpc>
            </a:pPr>
            <a:endParaRPr lang="en-US" sz="900" dirty="0">
              <a:solidFill>
                <a:srgbClr val="FFFBEC"/>
              </a:solidFill>
              <a:latin typeface="Arimo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3044">
            <a:off x="956905" y="4249514"/>
            <a:ext cx="2249402" cy="524225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090230" y="2280074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272196" y="8042339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980568" y="1943100"/>
            <a:ext cx="502295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50" dirty="0">
                <a:solidFill>
                  <a:srgbClr val="FFFFFF"/>
                </a:solidFill>
                <a:latin typeface="Open Sans Extra Bold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525" y="2497253"/>
            <a:ext cx="4806412" cy="5633041"/>
            <a:chOff x="0" y="0"/>
            <a:chExt cx="8544732" cy="10014296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8544732" cy="6533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5"/>
                </a:lnSpc>
              </a:pPr>
              <a:r>
                <a:rPr lang="en-US" sz="2663" dirty="0">
                  <a:solidFill>
                    <a:srgbClr val="000000"/>
                  </a:solidFill>
                  <a:latin typeface="Roboto Mono Regular Bold"/>
                </a:rPr>
                <a:t>Субсидия на создание рабочих мест для трудоустройства незанятых родителей, воспитывающих детей </a:t>
              </a:r>
            </a:p>
            <a:p>
              <a:pPr>
                <a:lnSpc>
                  <a:spcPts val="3195"/>
                </a:lnSpc>
              </a:pPr>
              <a:r>
                <a:rPr lang="en-US" sz="2663" dirty="0">
                  <a:solidFill>
                    <a:srgbClr val="000000"/>
                  </a:solidFill>
                  <a:latin typeface="Roboto Mono Regular Bold"/>
                </a:rPr>
                <a:t>с инвалидностью предоставляется в размере фактических затрат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01327"/>
              <a:ext cx="7118170" cy="2412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7"/>
                </a:lnSpc>
              </a:pPr>
              <a:r>
                <a:rPr lang="en-US" sz="2774" dirty="0">
                  <a:solidFill>
                    <a:srgbClr val="000000"/>
                  </a:solidFill>
                  <a:latin typeface="Roboto Mono Regular"/>
                </a:rPr>
                <a:t>не более </a:t>
              </a:r>
            </a:p>
            <a:p>
              <a:pPr>
                <a:lnSpc>
                  <a:spcPts val="3607"/>
                </a:lnSpc>
              </a:pPr>
              <a:r>
                <a:rPr lang="en-US" sz="2774" dirty="0">
                  <a:solidFill>
                    <a:srgbClr val="FF1616"/>
                  </a:solidFill>
                  <a:latin typeface="Roboto Mono Regular Bold"/>
                </a:rPr>
                <a:t>30 000</a:t>
              </a:r>
              <a:r>
                <a:rPr lang="en-US" sz="2774" dirty="0">
                  <a:solidFill>
                    <a:srgbClr val="000000"/>
                  </a:solidFill>
                  <a:latin typeface="Roboto Mono Regular"/>
                </a:rPr>
                <a:t> рублей за одно рабочее место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6056" y="6915974"/>
            <a:ext cx="1591901" cy="9638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9039" y="7260404"/>
            <a:ext cx="1591901" cy="619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23599" y="7368942"/>
            <a:ext cx="1591901" cy="4023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05845" y="4887666"/>
            <a:ext cx="1591901" cy="1238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91179" y="4711110"/>
            <a:ext cx="1172218" cy="15919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20511" y="4991863"/>
            <a:ext cx="1591901" cy="10303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035177" y="4819649"/>
            <a:ext cx="1591901" cy="13748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35178" y="2543872"/>
            <a:ext cx="978295" cy="15919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82717" y="2543872"/>
            <a:ext cx="217077" cy="1591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769039" y="2720428"/>
            <a:ext cx="1591901" cy="13024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630185" y="2543872"/>
            <a:ext cx="338641" cy="15919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238070" y="2543872"/>
            <a:ext cx="199711" cy="1591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707026" y="2543872"/>
            <a:ext cx="1473231" cy="1591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449503" y="2543872"/>
            <a:ext cx="413894" cy="159190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743277" y="6489073"/>
            <a:ext cx="1120119" cy="15919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0446" y="880760"/>
            <a:ext cx="12750810" cy="8553537"/>
            <a:chOff x="0" y="0"/>
            <a:chExt cx="21296508" cy="1367744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70811"/>
              <a:ext cx="21296508" cy="12306631"/>
              <a:chOff x="0" y="0"/>
              <a:chExt cx="5490351" cy="31727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490351" cy="3172714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3172714">
                    <a:moveTo>
                      <a:pt x="5365891" y="3172714"/>
                    </a:moveTo>
                    <a:lnTo>
                      <a:pt x="124460" y="3172714"/>
                    </a:lnTo>
                    <a:cubicBezTo>
                      <a:pt x="55880" y="3172714"/>
                      <a:pt x="0" y="3116834"/>
                      <a:pt x="0" y="30482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3048254"/>
                    </a:lnTo>
                    <a:cubicBezTo>
                      <a:pt x="5490351" y="3116834"/>
                      <a:pt x="5434471" y="3172714"/>
                      <a:pt x="5365891" y="3172714"/>
                    </a:cubicBezTo>
                    <a:close/>
                  </a:path>
                </a:pathLst>
              </a:custGeom>
              <a:solidFill>
                <a:srgbClr val="D25525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0288395" y="0"/>
              <a:ext cx="10108479" cy="1581075"/>
              <a:chOff x="0" y="0"/>
              <a:chExt cx="38779425" cy="6065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l="l" t="t" r="r" b="b"/>
                <a:pathLst>
                  <a:path w="38881025" h="6066790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D25525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572353" y="530276"/>
            <a:ext cx="11907724" cy="8532577"/>
            <a:chOff x="0" y="0"/>
            <a:chExt cx="20741165" cy="1262330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256841"/>
              <a:ext cx="20741165" cy="11366468"/>
              <a:chOff x="0" y="0"/>
              <a:chExt cx="5490351" cy="30087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90351" cy="3008794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3008794">
                    <a:moveTo>
                      <a:pt x="5365891" y="3008794"/>
                    </a:moveTo>
                    <a:lnTo>
                      <a:pt x="124460" y="3008794"/>
                    </a:lnTo>
                    <a:cubicBezTo>
                      <a:pt x="55880" y="3008794"/>
                      <a:pt x="0" y="2952914"/>
                      <a:pt x="0" y="28843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884334"/>
                    </a:lnTo>
                    <a:cubicBezTo>
                      <a:pt x="5490351" y="2952914"/>
                      <a:pt x="5434471" y="3008794"/>
                      <a:pt x="5365891" y="3008794"/>
                    </a:cubicBezTo>
                    <a:close/>
                  </a:path>
                </a:pathLst>
              </a:custGeom>
              <a:solidFill>
                <a:srgbClr val="51604D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1183022" y="0"/>
              <a:ext cx="8880221" cy="1388962"/>
              <a:chOff x="0" y="0"/>
              <a:chExt cx="38779425" cy="60655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l="l" t="t" r="r" b="b"/>
                <a:pathLst>
                  <a:path w="38881025" h="6066790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51604D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278727" y="1546261"/>
            <a:ext cx="10879706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450" dirty="0">
                <a:solidFill>
                  <a:srgbClr val="FFFBEC"/>
                </a:solidFill>
                <a:latin typeface="Roboto Mono Regular Bold"/>
              </a:rPr>
              <a:t>Полностью процедура </a:t>
            </a:r>
          </a:p>
          <a:p>
            <a:pPr algn="ctr">
              <a:lnSpc>
                <a:spcPts val="4140"/>
              </a:lnSpc>
            </a:pPr>
            <a:r>
              <a:rPr lang="en-US" sz="3450" dirty="0">
                <a:solidFill>
                  <a:srgbClr val="FFFBEC"/>
                </a:solidFill>
                <a:latin typeface="Roboto Mono Regular Bold"/>
              </a:rPr>
              <a:t>о проведении отбора работодателей </a:t>
            </a:r>
          </a:p>
          <a:p>
            <a:pPr algn="ctr">
              <a:lnSpc>
                <a:spcPts val="4140"/>
              </a:lnSpc>
            </a:pPr>
            <a:r>
              <a:rPr lang="en-US" sz="3450" dirty="0">
                <a:solidFill>
                  <a:srgbClr val="FFFBEC"/>
                </a:solidFill>
                <a:latin typeface="Roboto Mono Regular Bold"/>
              </a:rPr>
              <a:t>для участия мероприятиях программ размещены на сайтах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800653" y="5372100"/>
            <a:ext cx="6716811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3244">
            <a:off x="644129" y="4767841"/>
            <a:ext cx="1028003" cy="48324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63326">
            <a:off x="1411997" y="5676616"/>
            <a:ext cx="520056" cy="381374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17173" y="4049556"/>
            <a:ext cx="104000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Единый портал бюджетной системы Российской Федерации</a:t>
            </a:r>
            <a:endParaRPr lang="ru-RU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endParaRPr lang="ru-RU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 </a:t>
            </a:r>
            <a:r>
              <a:rPr lang="en-US" sz="2800" dirty="0">
                <a:solidFill>
                  <a:srgbClr val="FFFBEC"/>
                </a:solidFill>
                <a:latin typeface="Roboto Mono Regular"/>
              </a:rPr>
              <a:t>http://budget.gov.ru/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62815" y="5575203"/>
            <a:ext cx="8745513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Интерактивный портал министерства труда, занятости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и социального развития Архангельской области </a:t>
            </a:r>
            <a:endParaRPr lang="ru-RU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endParaRPr lang="en-US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800" dirty="0">
                <a:solidFill>
                  <a:srgbClr val="FFFBEC"/>
                </a:solidFill>
                <a:latin typeface="Roboto Mono Regular"/>
              </a:rPr>
              <a:t>https://www.arhzan.ru/</a:t>
            </a:r>
          </a:p>
        </p:txBody>
      </p:sp>
      <p:sp>
        <p:nvSpPr>
          <p:cNvPr id="18" name="AutoShape 18"/>
          <p:cNvSpPr/>
          <p:nvPr/>
        </p:nvSpPr>
        <p:spPr>
          <a:xfrm>
            <a:off x="3800653" y="7215307"/>
            <a:ext cx="6716811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2546519" y="7472747"/>
            <a:ext cx="9498899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официальный сайт Архангельского областного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FFFBEC"/>
                </a:solidFill>
                <a:latin typeface="Roboto Mono Regular"/>
              </a:rPr>
              <a:t>центра занятости населения </a:t>
            </a:r>
            <a:endParaRPr lang="ru-RU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endParaRPr lang="en-US" sz="2250" dirty="0">
              <a:solidFill>
                <a:srgbClr val="FFFBEC"/>
              </a:solidFill>
              <a:latin typeface="Roboto Mono Regular"/>
            </a:endParaRP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800" dirty="0">
                <a:solidFill>
                  <a:srgbClr val="FFFBEC"/>
                </a:solidFill>
                <a:latin typeface="Roboto Mono Regular"/>
              </a:rPr>
              <a:t>https://aoczn.ru/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854" y="2656229"/>
            <a:ext cx="11979286" cy="6922480"/>
            <a:chOff x="0" y="0"/>
            <a:chExt cx="5490351" cy="3172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l="l" t="t" r="r" b="b"/>
              <a:pathLst>
                <a:path w="5490351" h="3172714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75165" y="2128837"/>
            <a:ext cx="4454897" cy="696794"/>
            <a:chOff x="0" y="0"/>
            <a:chExt cx="38779425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7569" y="2477235"/>
            <a:ext cx="11666906" cy="7036318"/>
            <a:chOff x="0" y="0"/>
            <a:chExt cx="20741165" cy="1250900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142541"/>
              <a:ext cx="20741165" cy="11366468"/>
              <a:chOff x="0" y="0"/>
              <a:chExt cx="5490351" cy="30087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3008794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3008794">
                    <a:moveTo>
                      <a:pt x="5365891" y="3008794"/>
                    </a:moveTo>
                    <a:lnTo>
                      <a:pt x="124460" y="3008794"/>
                    </a:lnTo>
                    <a:cubicBezTo>
                      <a:pt x="55880" y="3008794"/>
                      <a:pt x="0" y="2952914"/>
                      <a:pt x="0" y="28843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884334"/>
                    </a:lnTo>
                    <a:cubicBezTo>
                      <a:pt x="5490351" y="2952914"/>
                      <a:pt x="5434471" y="3008794"/>
                      <a:pt x="5365891" y="3008794"/>
                    </a:cubicBezTo>
                    <a:close/>
                  </a:path>
                </a:pathLst>
              </a:custGeom>
              <a:solidFill>
                <a:srgbClr val="F89D2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10688424" y="0"/>
              <a:ext cx="8880221" cy="1388962"/>
              <a:chOff x="0" y="0"/>
              <a:chExt cx="38779425" cy="60655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50800" y="0"/>
                <a:ext cx="38881025" cy="6066790"/>
              </a:xfrm>
              <a:custGeom>
                <a:avLst/>
                <a:gdLst/>
                <a:ahLst/>
                <a:cxnLst/>
                <a:rect l="l" t="t" r="r" b="b"/>
                <a:pathLst>
                  <a:path w="38881025" h="6066790">
                    <a:moveTo>
                      <a:pt x="1692910" y="0"/>
                    </a:moveTo>
                    <a:lnTo>
                      <a:pt x="1692910" y="6065520"/>
                    </a:lnTo>
                    <a:cubicBezTo>
                      <a:pt x="1710690" y="6066790"/>
                      <a:pt x="1728470" y="6066790"/>
                      <a:pt x="1746250" y="6066790"/>
                    </a:cubicBezTo>
                    <a:lnTo>
                      <a:pt x="37124615" y="6066790"/>
                    </a:lnTo>
                    <a:lnTo>
                      <a:pt x="37124615" y="0"/>
                    </a:lnTo>
                    <a:lnTo>
                      <a:pt x="1692910" y="0"/>
                    </a:lnTo>
                    <a:close/>
                    <a:moveTo>
                      <a:pt x="37581815" y="0"/>
                    </a:moveTo>
                    <a:lnTo>
                      <a:pt x="37124615" y="0"/>
                    </a:lnTo>
                    <a:lnTo>
                      <a:pt x="37124615" y="6065520"/>
                    </a:lnTo>
                    <a:lnTo>
                      <a:pt x="37134775" y="6065520"/>
                    </a:lnTo>
                    <a:cubicBezTo>
                      <a:pt x="37873915" y="6065520"/>
                      <a:pt x="38522886" y="5462270"/>
                      <a:pt x="38576225" y="4725670"/>
                    </a:cubicBezTo>
                    <a:lnTo>
                      <a:pt x="38826415" y="1338580"/>
                    </a:lnTo>
                    <a:cubicBezTo>
                      <a:pt x="38881025" y="603250"/>
                      <a:pt x="38320954" y="0"/>
                      <a:pt x="37581815" y="0"/>
                    </a:cubicBezTo>
                    <a:close/>
                    <a:moveTo>
                      <a:pt x="1299210" y="0"/>
                    </a:moveTo>
                    <a:cubicBezTo>
                      <a:pt x="560070" y="0"/>
                      <a:pt x="0" y="603250"/>
                      <a:pt x="54610" y="1339850"/>
                    </a:cubicBezTo>
                    <a:lnTo>
                      <a:pt x="304800" y="4726940"/>
                    </a:lnTo>
                    <a:cubicBezTo>
                      <a:pt x="358140" y="5445760"/>
                      <a:pt x="977900" y="6037580"/>
                      <a:pt x="1694180" y="6065520"/>
                    </a:cubicBezTo>
                    <a:lnTo>
                      <a:pt x="1694180" y="0"/>
                    </a:lnTo>
                    <a:lnTo>
                      <a:pt x="1299210" y="0"/>
                    </a:lnTo>
                    <a:close/>
                  </a:path>
                </a:pathLst>
              </a:custGeom>
              <a:solidFill>
                <a:srgbClr val="F89D2F"/>
              </a:solidFill>
            </p:spPr>
          </p:sp>
        </p:grpSp>
      </p:grpSp>
      <p:sp>
        <p:nvSpPr>
          <p:cNvPr id="11" name="AutoShape 11"/>
          <p:cNvSpPr/>
          <p:nvPr/>
        </p:nvSpPr>
        <p:spPr>
          <a:xfrm>
            <a:off x="2871650" y="6836030"/>
            <a:ext cx="8169218" cy="0"/>
          </a:xfrm>
          <a:prstGeom prst="line">
            <a:avLst/>
          </a:prstGeom>
          <a:ln w="19050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2871650" y="4896045"/>
            <a:ext cx="8169218" cy="0"/>
          </a:xfrm>
          <a:prstGeom prst="line">
            <a:avLst/>
          </a:prstGeom>
          <a:ln w="19050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169271" y="5512459"/>
            <a:ext cx="9912706" cy="67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8"/>
              </a:lnSpc>
            </a:pPr>
            <a:r>
              <a:rPr lang="en-US" sz="4565">
                <a:solidFill>
                  <a:srgbClr val="FFFBEC"/>
                </a:solidFill>
                <a:latin typeface="Roboto Mono Regular Bold"/>
              </a:rPr>
              <a:t>БЛАГОДАРЮ ЗА ВНИМАНИЕ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2594">
            <a:off x="613959" y="6806408"/>
            <a:ext cx="2522222" cy="23898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7225">
            <a:off x="12444202" y="1640353"/>
            <a:ext cx="381740" cy="59987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4707" y="602507"/>
            <a:ext cx="1503802" cy="1503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77848" y="2786384"/>
            <a:ext cx="1811891" cy="178735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897050" y="866497"/>
            <a:ext cx="8915323" cy="95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4400" dirty="0">
                <a:solidFill>
                  <a:srgbClr val="093397"/>
                </a:solidFill>
                <a:latin typeface="Open Sans Bold"/>
              </a:rPr>
              <a:t>Архангельский областной </a:t>
            </a:r>
          </a:p>
          <a:p>
            <a:pPr algn="ctr">
              <a:lnSpc>
                <a:spcPts val="3570"/>
              </a:lnSpc>
            </a:pPr>
            <a:r>
              <a:rPr lang="en-US" sz="4400" dirty="0">
                <a:solidFill>
                  <a:srgbClr val="093397"/>
                </a:solidFill>
                <a:latin typeface="Open Sans Bold"/>
              </a:rPr>
              <a:t>центр занятости населения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16837" y="7136781"/>
            <a:ext cx="514156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b="1" dirty="0">
                <a:solidFill>
                  <a:srgbClr val="000000"/>
                </a:solidFill>
                <a:latin typeface="Roboto Mono Regular"/>
              </a:rPr>
              <a:t>Телефон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: +7 (8182) 435-002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48077" y="7686986"/>
            <a:ext cx="90339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b="1" dirty="0">
                <a:solidFill>
                  <a:srgbClr val="000000"/>
                </a:solidFill>
                <a:latin typeface="Roboto Mono Regular"/>
              </a:rPr>
              <a:t>Адрес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: 163000, г. Архангельск, ул. Гайдара, д.4, корп.1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56766" y="8367951"/>
            <a:ext cx="4139633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b="1" dirty="0">
                <a:solidFill>
                  <a:srgbClr val="000000"/>
                </a:solidFill>
                <a:latin typeface="Roboto Mono Regular"/>
              </a:rPr>
              <a:t>E-mail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: office@aoczn.ru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7369" y="1545268"/>
            <a:ext cx="12605195" cy="7455857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AutoShape 3"/>
          <p:cNvSpPr/>
          <p:nvPr/>
        </p:nvSpPr>
        <p:spPr>
          <a:xfrm>
            <a:off x="771525" y="1894715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64381" y="3276167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07369" y="3134155"/>
            <a:ext cx="12605195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607369" y="8789858"/>
            <a:ext cx="12605195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607369" y="6150430"/>
            <a:ext cx="12605195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582105" y="6029441"/>
            <a:ext cx="550654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3052357" y="6040157"/>
            <a:ext cx="551369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5501718" y="6033013"/>
            <a:ext cx="549940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1525" y="201182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30657" y="2179930"/>
            <a:ext cx="1172741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  <a:spcBef>
                <a:spcPct val="0"/>
              </a:spcBef>
            </a:pPr>
            <a:r>
              <a:rPr lang="en-US" sz="5025">
                <a:solidFill>
                  <a:srgbClr val="000000"/>
                </a:solidFill>
                <a:latin typeface="Roboto Mono Regular Bold"/>
              </a:rPr>
              <a:t>МЕРЫ ГОСУДАРСТВЕННОЙ ПОДДЕРЖКИ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7369" y="3321505"/>
            <a:ext cx="2735153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субсидия на реализацию мероприятий по содействию трудоустройству незанятых инвалидов </a:t>
            </a:r>
          </a:p>
          <a:p>
            <a:pPr algn="ctr">
              <a:lnSpc>
                <a:spcPts val="2519"/>
              </a:lnSpc>
            </a:pPr>
            <a:endParaRPr lang="en-US" sz="2099">
              <a:solidFill>
                <a:srgbClr val="000000"/>
              </a:solidFill>
              <a:latin typeface="Roboto Mono Regular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040" y="5345398"/>
            <a:ext cx="1598817" cy="138951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328234" y="3321505"/>
            <a:ext cx="2440189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субсидия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на реализацию мероприятий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по организации наставничества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при адаптации инвалида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на рабочем месте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4381" y="6624072"/>
            <a:ext cx="2250893" cy="186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не более</a:t>
            </a:r>
            <a:r>
              <a:rPr lang="en-US" sz="900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2519"/>
              </a:lnSpc>
            </a:pPr>
            <a:r>
              <a:rPr lang="en-US" sz="2099" b="1" dirty="0">
                <a:solidFill>
                  <a:srgbClr val="FF0000"/>
                </a:solidFill>
                <a:latin typeface="Roboto Mono Regular"/>
              </a:rPr>
              <a:t>50 000 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рублей </a:t>
            </a:r>
          </a:p>
          <a:p>
            <a:pPr algn="ctr">
              <a:lnSpc>
                <a:spcPts val="2519"/>
              </a:lnSpc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за одно </a:t>
            </a:r>
          </a:p>
          <a:p>
            <a:pPr algn="ctr">
              <a:lnSpc>
                <a:spcPts val="2519"/>
              </a:lnSpc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рабочее место</a:t>
            </a:r>
          </a:p>
          <a:p>
            <a:pPr algn="ctr">
              <a:lnSpc>
                <a:spcPts val="2519"/>
              </a:lnSpc>
            </a:pPr>
            <a:endParaRPr lang="en-US" sz="900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519"/>
              </a:lnSpc>
            </a:pPr>
            <a:endParaRPr lang="en-US" sz="9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09202" y="3321505"/>
            <a:ext cx="2435075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субсидия на реализацию мероприятий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по организации сопровождения при содействии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занятости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инвалидов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44277" y="3321505"/>
            <a:ext cx="2393940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субсидия на реализацию мероприятий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по возмещению затрат по оплате труда инвалидов</a:t>
            </a:r>
          </a:p>
        </p:txBody>
      </p:sp>
      <p:sp>
        <p:nvSpPr>
          <p:cNvPr id="19" name="AutoShape 19"/>
          <p:cNvSpPr/>
          <p:nvPr/>
        </p:nvSpPr>
        <p:spPr>
          <a:xfrm rot="5400000">
            <a:off x="7909945" y="6033013"/>
            <a:ext cx="549940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0728070" y="3290455"/>
            <a:ext cx="2432528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субсидия на реализацию мероприятия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Roboto Mono Regular"/>
              </a:rPr>
              <a:t>по содействию трудоустройству незанятых родителей, воспитывающих детей-инвалидов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61870" y="6624071"/>
            <a:ext cx="2454476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не более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 рублей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в месяц в отношении одного инвалида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15711" y="6309746"/>
            <a:ext cx="222398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 рублей в месяц - за  сопровождению инвалида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15075" y="7758112"/>
            <a:ext cx="202526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>
                <a:solidFill>
                  <a:srgbClr val="FF1616"/>
                </a:solidFill>
                <a:latin typeface="Roboto Mono Regular Bold"/>
              </a:rPr>
              <a:t>3 300</a:t>
            </a:r>
            <a:r>
              <a:rPr lang="en-US" sz="2099">
                <a:solidFill>
                  <a:srgbClr val="000000"/>
                </a:solidFill>
                <a:latin typeface="Roboto Mono Regular"/>
              </a:rPr>
              <a:t> рублей на оплату их проезда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27662" y="6500812"/>
            <a:ext cx="243293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не более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FF1616"/>
                </a:solidFill>
                <a:latin typeface="Roboto Mono Regular Bold"/>
              </a:rPr>
              <a:t>30 000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 рублей за одно рабочее место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1421" y="6500812"/>
            <a:ext cx="238679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не более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 рублей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Roboto Mono Regular"/>
              </a:rPr>
              <a:t>в месяц в отношении одного инвалида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1545268"/>
            <a:ext cx="12172950" cy="7455857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AutoShape 3"/>
          <p:cNvSpPr/>
          <p:nvPr/>
        </p:nvSpPr>
        <p:spPr>
          <a:xfrm>
            <a:off x="771525" y="1894715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71525" y="3489570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3489570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1525" y="8215313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3169427" y="4662425"/>
            <a:ext cx="978933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817271" y="5841726"/>
            <a:ext cx="47185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7031304" y="5918810"/>
            <a:ext cx="252706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9443066" y="5925954"/>
            <a:ext cx="254134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1525" y="201182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318234" y="2234534"/>
            <a:ext cx="907953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Roboto Mono Regular Bold"/>
              </a:rPr>
              <a:t>ПОЛУЧАТЕЛЬ СУБСИДИИ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132" y="5530224"/>
            <a:ext cx="2929362" cy="72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>
                <a:solidFill>
                  <a:srgbClr val="000000"/>
                </a:solidFill>
                <a:latin typeface="Roboto Mono Regular Bold"/>
              </a:rPr>
              <a:t>Работодатель</a:t>
            </a:r>
          </a:p>
          <a:p>
            <a:pPr algn="ctr">
              <a:lnSpc>
                <a:spcPts val="2880"/>
              </a:lnSpc>
            </a:pPr>
            <a:endParaRPr lang="en-US" sz="2400">
              <a:solidFill>
                <a:srgbClr val="000000"/>
              </a:solidFill>
              <a:latin typeface="Roboto Mono Regula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23439" y="8317898"/>
            <a:ext cx="10769386" cy="52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631" dirty="0">
                <a:solidFill>
                  <a:srgbClr val="FF1616"/>
                </a:solidFill>
                <a:latin typeface="Roboto Mono Regular Bold"/>
              </a:rPr>
              <a:t>ВАЖНО!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Работодатель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должен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осуществлять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свою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деятельность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на </a:t>
            </a:r>
            <a:r>
              <a:rPr lang="en-US" sz="1631" dirty="0" err="1">
                <a:solidFill>
                  <a:srgbClr val="000000"/>
                </a:solidFill>
                <a:latin typeface="Roboto Mono Regular"/>
              </a:rPr>
              <a:t>территории</a:t>
            </a: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 </a:t>
            </a:r>
          </a:p>
          <a:p>
            <a:pPr algn="ctr">
              <a:lnSpc>
                <a:spcPts val="2120"/>
              </a:lnSpc>
            </a:pPr>
            <a:r>
              <a:rPr lang="en-US" sz="1631" dirty="0">
                <a:solidFill>
                  <a:srgbClr val="000000"/>
                </a:solidFill>
                <a:latin typeface="Roboto Mono Regular"/>
              </a:rPr>
              <a:t>Архангельской области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9995" y="7203772"/>
            <a:ext cx="1598817" cy="1389518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3183714" y="7189484"/>
            <a:ext cx="977504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566310" y="3813730"/>
            <a:ext cx="492115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Юридическое лицо</a:t>
            </a:r>
          </a:p>
        </p:txBody>
      </p:sp>
      <p:sp>
        <p:nvSpPr>
          <p:cNvPr id="18" name="AutoShape 18"/>
          <p:cNvSpPr/>
          <p:nvPr/>
        </p:nvSpPr>
        <p:spPr>
          <a:xfrm rot="5400000">
            <a:off x="4468493" y="5897379"/>
            <a:ext cx="256992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3266696" y="5034908"/>
            <a:ext cx="2479615" cy="205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Обществом </a:t>
            </a: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с участием публично-правовых образований </a:t>
            </a: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в их уставных (складочных) капиталах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46310" y="5034908"/>
            <a:ext cx="2541380" cy="116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Государственное (муниципальное) унитарное предприя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61879" y="7504170"/>
            <a:ext cx="703115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Индивидуальный предприниматель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01977" y="5143501"/>
            <a:ext cx="2315021" cy="57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Хозяйственное товарищество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35089" y="5143501"/>
            <a:ext cx="2057735" cy="57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875">
                <a:solidFill>
                  <a:srgbClr val="000000"/>
                </a:solidFill>
                <a:latin typeface="Roboto Mono Regular"/>
              </a:rPr>
              <a:t>Коммерческая организация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1444">
            <a:off x="495233" y="757398"/>
            <a:ext cx="12725533" cy="84219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6719" y="952833"/>
            <a:ext cx="12045123" cy="80311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92314" y="943580"/>
            <a:ext cx="9373934" cy="137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4575" dirty="0">
                <a:solidFill>
                  <a:srgbClr val="FFFBEC"/>
                </a:solidFill>
                <a:latin typeface="Roboto Mono Regular Bold"/>
              </a:rPr>
              <a:t>УСЛОВИЯ </a:t>
            </a:r>
          </a:p>
          <a:p>
            <a:pPr algn="ctr">
              <a:lnSpc>
                <a:spcPts val="5490"/>
              </a:lnSpc>
            </a:pPr>
            <a:r>
              <a:rPr lang="en-US" sz="4575" dirty="0">
                <a:solidFill>
                  <a:srgbClr val="FFFBEC"/>
                </a:solidFill>
                <a:latin typeface="Roboto Mono Regular Bold"/>
              </a:rPr>
              <a:t>ПРЕДОСТАВЛЕНИЯ СУБСИДИИ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4959" y="3924300"/>
            <a:ext cx="114328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8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 Mono Regular"/>
              </a:rPr>
              <a:t>подача</a:t>
            </a:r>
            <a:r>
              <a:rPr lang="en-US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Mono Regular"/>
              </a:rPr>
              <a:t>заявки в обособленное подразделение Центра занятости по месту нахождения работодателя лично или через представителя, а также по электронной почте или заказным почтовым отправлением;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3528" y="5294014"/>
            <a:ext cx="116242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8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 Mono Regular"/>
              </a:rPr>
              <a:t>создание</a:t>
            </a:r>
            <a:r>
              <a:rPr lang="en-US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Mono Regular"/>
              </a:rPr>
              <a:t>рабочего места, которое должно функционировать не менее одного года со дня заключения договора между центром занятости</a:t>
            </a:r>
            <a:r>
              <a:rPr lang="ru-RU" sz="2400" dirty="0">
                <a:solidFill>
                  <a:srgbClr val="000000"/>
                </a:solidFill>
                <a:latin typeface="Roboto Mono Regular"/>
              </a:rPr>
              <a:t> и</a:t>
            </a:r>
            <a:r>
              <a:rPr lang="en-US" sz="2400" dirty="0">
                <a:solidFill>
                  <a:srgbClr val="000000"/>
                </a:solidFill>
                <a:latin typeface="Roboto Mono Regular"/>
              </a:rPr>
              <a:t> работодателем;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7395" y="6667961"/>
            <a:ext cx="720467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8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 Mono Regular"/>
              </a:rPr>
              <a:t>заключение</a:t>
            </a:r>
            <a:r>
              <a:rPr lang="en-US" sz="2400" dirty="0" smtClean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Mono Regular"/>
              </a:rPr>
              <a:t>трудового договора на неопределенный срок с гражданином из числа незанятых граждан с инвалидностью в целях выполнения трудовой функции на созданном рабочем месте.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46266" y="-759065"/>
            <a:ext cx="9585598" cy="125065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08517" y="4078634"/>
            <a:ext cx="6639107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СОЗДАНИЕ СПЕЦИАЛЬНЫХ РАБОЧИХ МЕСТ ДЛЯ ТРУДОУСТРОЙСТВА НЕЗАНЯТЫХ ИНВАЛИДОВ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3044">
            <a:off x="956905" y="4249514"/>
            <a:ext cx="2249402" cy="524225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21443" y="3556700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321443" y="7131283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887200" y="1562100"/>
            <a:ext cx="502295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50" dirty="0">
                <a:solidFill>
                  <a:srgbClr val="FFFFFF"/>
                </a:solidFill>
                <a:latin typeface="Open Sans Extra Bol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2564487"/>
            <a:ext cx="12172950" cy="6436638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TextBox 3"/>
          <p:cNvSpPr txBox="1"/>
          <p:nvPr/>
        </p:nvSpPr>
        <p:spPr>
          <a:xfrm>
            <a:off x="1106100" y="3718182"/>
            <a:ext cx="1150380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Roboto Mono Regular Bold"/>
              </a:rPr>
              <a:t>СОЗДАНИЕ СПЕЦИАЛЬНЫХ РАБОЧИХ МЕСТ ДЛЯ ТРУДОУСТРОЙСТВА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Roboto Mono Regular Bold"/>
              </a:rPr>
              <a:t>НЕЗАНЯТЫХ ИНВАЛИДОВ</a:t>
            </a:r>
          </a:p>
        </p:txBody>
      </p:sp>
      <p:sp>
        <p:nvSpPr>
          <p:cNvPr id="4" name="AutoShape 4"/>
          <p:cNvSpPr/>
          <p:nvPr/>
        </p:nvSpPr>
        <p:spPr>
          <a:xfrm>
            <a:off x="771525" y="6269466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874061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6601273" y="7597425"/>
            <a:ext cx="230066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1525" y="6454238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9050">
            <a:off x="12422811" y="2179927"/>
            <a:ext cx="743588" cy="5927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2549" y="278114"/>
            <a:ext cx="2417801" cy="1670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1542" y="1386996"/>
            <a:ext cx="1772918" cy="17826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65616" y="6533007"/>
            <a:ext cx="6747140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Субсидия на создание рабочих мест для трудоустройства незанятых инвалидов предоставляется в размере фактических затрат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4080" y="6611774"/>
            <a:ext cx="4383295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не более </a:t>
            </a:r>
          </a:p>
          <a:p>
            <a:pPr algn="ctr">
              <a:lnSpc>
                <a:spcPts val="4049"/>
              </a:lnSpc>
              <a:spcBef>
                <a:spcPct val="0"/>
              </a:spcBef>
            </a:pPr>
            <a:r>
              <a:rPr lang="en-US" sz="3374" dirty="0">
                <a:solidFill>
                  <a:srgbClr val="FF1616"/>
                </a:solidFill>
                <a:latin typeface="Roboto Mono Regular Bold"/>
              </a:rPr>
              <a:t>50 000</a:t>
            </a:r>
            <a:r>
              <a:rPr lang="en-US" sz="3374" dirty="0">
                <a:solidFill>
                  <a:srgbClr val="000000"/>
                </a:solidFill>
                <a:latin typeface="Roboto Mono Regular Bold"/>
              </a:rPr>
              <a:t> рублей </a:t>
            </a:r>
          </a:p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за одно </a:t>
            </a:r>
          </a:p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рабочее место</a:t>
            </a:r>
          </a:p>
          <a:p>
            <a:pPr algn="ctr">
              <a:lnSpc>
                <a:spcPts val="3419"/>
              </a:lnSpc>
              <a:spcBef>
                <a:spcPct val="0"/>
              </a:spcBef>
            </a:pPr>
            <a:endParaRPr lang="en-US" sz="2849" dirty="0">
              <a:solidFill>
                <a:srgbClr val="000000"/>
              </a:solidFill>
              <a:latin typeface="Roboto Mono Regular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17255">
            <a:off x="976645" y="1786380"/>
            <a:ext cx="12457738" cy="7621702"/>
          </a:xfrm>
          <a:prstGeom prst="rect">
            <a:avLst/>
          </a:prstGeom>
          <a:solidFill>
            <a:srgbClr val="8A663F"/>
          </a:solidFill>
        </p:spPr>
      </p:sp>
      <p:sp>
        <p:nvSpPr>
          <p:cNvPr id="3" name="AutoShape 3"/>
          <p:cNvSpPr/>
          <p:nvPr/>
        </p:nvSpPr>
        <p:spPr>
          <a:xfrm>
            <a:off x="976727" y="2057400"/>
            <a:ext cx="12172950" cy="694372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AutoShape 4"/>
          <p:cNvSpPr/>
          <p:nvPr/>
        </p:nvSpPr>
        <p:spPr>
          <a:xfrm>
            <a:off x="976727" y="654975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50311" y="5529263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850311" y="4652561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63660">
            <a:off x="1039305" y="1436893"/>
            <a:ext cx="2281112" cy="19700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34521" y="4932759"/>
            <a:ext cx="6941987" cy="40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624">
                <a:solidFill>
                  <a:srgbClr val="000000"/>
                </a:solidFill>
                <a:latin typeface="Roboto Mono Regular Bold"/>
              </a:rPr>
              <a:t>Специальные рабочие места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76727" y="3822707"/>
            <a:ext cx="12172950" cy="131395"/>
            <a:chOff x="0" y="0"/>
            <a:chExt cx="21640800" cy="233591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21640800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08191"/>
              <a:ext cx="21640800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3318923" y="2512297"/>
            <a:ext cx="777318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Roboto Mono Regular Bold"/>
              </a:rPr>
              <a:t>ВИДЫ РАБОЧИХ МЕСТ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06222" y="4098986"/>
            <a:ext cx="8198585" cy="40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624">
                <a:solidFill>
                  <a:srgbClr val="000000"/>
                </a:solidFill>
                <a:latin typeface="Roboto Mono Regular Bold"/>
              </a:rPr>
              <a:t>Обычные рабочие места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05183" y="5780671"/>
            <a:ext cx="4400662" cy="40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624">
                <a:solidFill>
                  <a:srgbClr val="000000"/>
                </a:solidFill>
                <a:latin typeface="Roboto Mono Regular Bold"/>
              </a:rPr>
              <a:t>Надомные рабочие места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198" y="6866955"/>
            <a:ext cx="12115480" cy="183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Создание рабочих мест –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приобретение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оснащения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для рабочего места (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офисная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мебель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производственное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и (или)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техническое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оборудование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оргтехника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компьютеры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телефоны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инструменты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инвентарь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материальные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средства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),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необходимого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для выполнения трудовых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функций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,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а также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монтаж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и (или)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установка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Roboto Mono Regular"/>
              </a:rPr>
              <a:t>оснащения</a:t>
            </a:r>
            <a:r>
              <a:rPr lang="en-US" sz="2250" dirty="0">
                <a:solidFill>
                  <a:srgbClr val="000000"/>
                </a:solidFill>
                <a:latin typeface="Roboto Mono Regular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14548" y="-628648"/>
            <a:ext cx="9486903" cy="12344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38447" y="2862974"/>
            <a:ext cx="6639107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СУБСИДИРОВАНИЕ РАБОТОДАТЕЛЕЙ, ОСУЩЕСТВЛЯЮЩИХ НАСТАВНИЧЕСТВО ИНВАЛИДА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ПРИ АДАПТАЦИИ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BEC"/>
                </a:solidFill>
                <a:latin typeface="Roboto Mono Regular Bold"/>
              </a:rPr>
              <a:t>НА РАБОЧЕМ МЕСТЕ</a:t>
            </a:r>
          </a:p>
          <a:p>
            <a:pPr algn="ctr">
              <a:lnSpc>
                <a:spcPts val="5040"/>
              </a:lnSpc>
            </a:pPr>
            <a:endParaRPr lang="en-US" sz="4200" dirty="0">
              <a:solidFill>
                <a:srgbClr val="FFFBEC"/>
              </a:solidFill>
              <a:latin typeface="Roboto Mono Regular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3044">
            <a:off x="956905" y="4249514"/>
            <a:ext cx="2249402" cy="524225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21443" y="2571750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321443" y="7474937"/>
            <a:ext cx="4813255" cy="0"/>
          </a:xfrm>
          <a:prstGeom prst="line">
            <a:avLst/>
          </a:prstGeom>
          <a:ln w="9525" cap="rnd">
            <a:solidFill>
              <a:srgbClr val="FFFB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811000" y="1914789"/>
            <a:ext cx="502295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50" dirty="0">
                <a:solidFill>
                  <a:srgbClr val="FFFFFF"/>
                </a:solidFill>
                <a:latin typeface="Open Sans Extra Bold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1525" y="2564487"/>
            <a:ext cx="12172950" cy="6436638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3" name="TextBox 3"/>
          <p:cNvSpPr txBox="1"/>
          <p:nvPr/>
        </p:nvSpPr>
        <p:spPr>
          <a:xfrm>
            <a:off x="1290804" y="3337951"/>
            <a:ext cx="1150380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Roboto Mono Regular Bold"/>
              </a:rPr>
              <a:t>СУБСИДИРОВАНИЕ РАБОТОДАТЕЛЕЙ, ОСУЩЕСТВЛЯЮЩИХ НАСТАВНИЧЕСТВО ИНВАЛИДА ПРИ АДАПТАЦИИ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Roboto Mono Regular Bold"/>
              </a:rPr>
              <a:t>НА РАБОЧЕМ МЕСТЕ</a:t>
            </a:r>
          </a:p>
        </p:txBody>
      </p:sp>
      <p:sp>
        <p:nvSpPr>
          <p:cNvPr id="4" name="AutoShape 4"/>
          <p:cNvSpPr/>
          <p:nvPr/>
        </p:nvSpPr>
        <p:spPr>
          <a:xfrm>
            <a:off x="771525" y="6269466"/>
            <a:ext cx="1217295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1525" y="8740612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6601273" y="7597425"/>
            <a:ext cx="230066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1525" y="6454238"/>
            <a:ext cx="1217295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9050">
            <a:off x="12422811" y="2179927"/>
            <a:ext cx="743588" cy="5927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" y="432798"/>
            <a:ext cx="2417801" cy="1670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1542" y="1386996"/>
            <a:ext cx="1772918" cy="17826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86551" y="6468526"/>
            <a:ext cx="6747140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Субсидия предоставляется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работодателю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на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осуществление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выплат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наставнику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за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период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не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превышающий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849" b="1" dirty="0">
                <a:solidFill>
                  <a:srgbClr val="FF0000"/>
                </a:solidFill>
                <a:latin typeface="Roboto Mono Regular Bold"/>
              </a:rPr>
              <a:t>6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месяцев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в размере фактических </a:t>
            </a:r>
            <a:r>
              <a:rPr lang="en-US" sz="2849" dirty="0" err="1">
                <a:solidFill>
                  <a:srgbClr val="000000"/>
                </a:solidFill>
                <a:latin typeface="Roboto Mono Regular Bold"/>
              </a:rPr>
              <a:t>понесённых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расходов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39318" y="6468526"/>
            <a:ext cx="411446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не более </a:t>
            </a:r>
          </a:p>
          <a:p>
            <a:pPr algn="ctr">
              <a:lnSpc>
                <a:spcPts val="3419"/>
              </a:lnSpc>
            </a:pPr>
            <a:r>
              <a:rPr lang="en-US" sz="2849" dirty="0">
                <a:solidFill>
                  <a:srgbClr val="FF1616"/>
                </a:solidFill>
                <a:latin typeface="Roboto Mono Regular Bold"/>
              </a:rPr>
              <a:t>7 800</a:t>
            </a: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 рублей </a:t>
            </a:r>
          </a:p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000000"/>
                </a:solidFill>
                <a:latin typeface="Roboto Mono Regular Bold"/>
              </a:rPr>
              <a:t>в месяц в отношении одного инвалида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715</Words>
  <Application>Microsoft Office PowerPoint</Application>
  <PresentationFormat>Произвольный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Roboto Mono Regular Bold</vt:lpstr>
      <vt:lpstr>Open Sans Bold</vt:lpstr>
      <vt:lpstr>Roboto Mono Regular</vt:lpstr>
      <vt:lpstr>Arimo</vt:lpstr>
      <vt:lpstr>Open Sans Extra Bold</vt:lpstr>
      <vt:lpstr>Arimo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материального стимулирования работодателей</dc:title>
  <dc:creator>admin</dc:creator>
  <cp:lastModifiedBy>Сергей</cp:lastModifiedBy>
  <cp:revision>11</cp:revision>
  <dcterms:created xsi:type="dcterms:W3CDTF">2006-08-16T00:00:00Z</dcterms:created>
  <dcterms:modified xsi:type="dcterms:W3CDTF">2021-10-21T06:38:41Z</dcterms:modified>
  <dc:identifier>DAEq0nSNPhM</dc:identifier>
</cp:coreProperties>
</file>