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media/image1.jpeg" ContentType="image/jpeg"/>
  <Override PartName="/ppt/media/image51.png" ContentType="image/png"/>
  <Override PartName="/ppt/media/image9.jpeg" ContentType="image/jpeg"/>
  <Override PartName="/ppt/media/image58.png" ContentType="image/png"/>
  <Override PartName="/ppt/media/image56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31.png" ContentType="image/png"/>
  <Override PartName="/ppt/media/image59.jpeg" ContentType="image/jpeg"/>
  <Override PartName="/ppt/media/image8.png" ContentType="image/png"/>
  <Override PartName="/ppt/media/image23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39.png" ContentType="image/png"/>
  <Override PartName="/ppt/media/image16.jpeg" ContentType="image/jpeg"/>
  <Override PartName="/ppt/media/image49.png" ContentType="image/png"/>
  <Override PartName="/ppt/media/image17.jpeg" ContentType="image/jpe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png" ContentType="image/png"/>
  <Override PartName="/ppt/media/image64.jpeg" ContentType="image/jpeg"/>
  <Override PartName="/ppt/media/image27.png" ContentType="image/png"/>
  <Override PartName="/ppt/media/image28.jpeg" ContentType="image/jpeg"/>
  <Override PartName="/ppt/media/image57.png" ContentType="image/png"/>
  <Override PartName="/ppt/media/image29.png" ContentType="image/png"/>
  <Override PartName="/ppt/media/image30.jpeg" ContentType="image/jpeg"/>
  <Override PartName="/ppt/media/image32.png" ContentType="image/png"/>
  <Override PartName="/ppt/media/image33.jpeg" ContentType="image/jpeg"/>
  <Override PartName="/ppt/media/image62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8.jpeg" ContentType="image/jpeg"/>
  <Override PartName="/ppt/media/image4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jpeg" ContentType="image/jpeg"/>
  <Override PartName="/ppt/media/image60.png" ContentType="image/png"/>
  <Override PartName="/ppt/media/image46.jpeg" ContentType="image/jpeg"/>
  <Override PartName="/ppt/media/image47.png" ContentType="image/png"/>
  <Override PartName="/ppt/media/image48.jpeg" ContentType="image/jpeg"/>
  <Override PartName="/ppt/media/image50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61.png" ContentType="image/png"/>
  <Override PartName="/ppt/media/image6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A9B9E2-13E7-4D1B-9EF5-0D1F639C59A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7.4.21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4A3F149-8B91-458E-8F2E-B347F250E14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AA49393-87DB-45EB-9F8B-C99A3A3C343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7.4.21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53A4966-ED77-4545-BA11-C2883A5BBB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3DFE2D2-BB81-4485-9F4C-CD8D49AB3AF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7.4.21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3221569-81A5-4E75-87CF-696A334CA0D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www.resume.com/" TargetMode="External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simpledoc.ru/" TargetMode="External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resume.io/" TargetMode="External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8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Особенности составления презентационных документов молодым специалистом 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285920" y="285840"/>
            <a:ext cx="7426080" cy="928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5000"/>
          </a:bodyPr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</a:rPr>
              <a:t>Государственное казенное учреждение Архангельской области «Архангельский областной центр занятости населения»</a:t>
            </a:r>
            <a:br/>
            <a:endParaRPr b="0" lang="ru-RU" sz="2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29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6143760" y="4572000"/>
            <a:ext cx="2525760" cy="15336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6" name="Рисунок 5" descr="canvas.png"/>
          <p:cNvPicPr/>
          <p:nvPr/>
        </p:nvPicPr>
        <p:blipFill>
          <a:blip r:embed="rId2"/>
          <a:stretch/>
        </p:blipFill>
        <p:spPr>
          <a:xfrm>
            <a:off x="214200" y="142920"/>
            <a:ext cx="999720" cy="99972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571320" y="4500720"/>
            <a:ext cx="39286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12000"/>
          </a:bodyPr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Ведущий профконсультант сектора переобучения и профессиональной ориентации граждан отделения занятости населения по городу Архангельску</a:t>
            </a:r>
            <a:endParaRPr b="0" lang="ru-RU" sz="2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Аксенова Наталья Николаевна</a:t>
            </a:r>
            <a:endParaRPr b="0" lang="ru-RU" sz="2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Содержимое 3" descr="jpg.jpg"/>
          <p:cNvPicPr/>
          <p:nvPr/>
        </p:nvPicPr>
        <p:blipFill>
          <a:blip r:embed="rId1"/>
          <a:stretch/>
        </p:blipFill>
        <p:spPr>
          <a:xfrm>
            <a:off x="5214960" y="569520"/>
            <a:ext cx="3357360" cy="229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" name="Рисунок 4" descr="Svyazat-muzhskoy-sviter-18.jpg"/>
          <p:cNvPicPr/>
          <p:nvPr/>
        </p:nvPicPr>
        <p:blipFill>
          <a:blip r:embed="rId2"/>
          <a:stretch/>
        </p:blipFill>
        <p:spPr>
          <a:xfrm>
            <a:off x="428760" y="2071800"/>
            <a:ext cx="4039200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Рисунок 5" descr="Devushka-v-temno-sinih-dzhinsah-i-serom-dzhempere.jpg"/>
          <p:cNvPicPr/>
          <p:nvPr/>
        </p:nvPicPr>
        <p:blipFill>
          <a:blip r:embed="rId3"/>
          <a:stretch/>
        </p:blipFill>
        <p:spPr>
          <a:xfrm>
            <a:off x="5143680" y="3857760"/>
            <a:ext cx="3552480" cy="251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71320" y="285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Информационные блоки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Заголовок: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фамилия, имя, отчество (слово «резюме» не пишется).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Основные личные данные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: дата рождения, адрес, контактные данные.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Цель поиска работы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: описание конкретной должности или работы, которую вы хотите получить.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Содержимое 3" descr="Безымянный02.png"/>
          <p:cNvPicPr/>
          <p:nvPr/>
        </p:nvPicPr>
        <p:blipFill>
          <a:blip r:embed="rId1"/>
          <a:stretch/>
        </p:blipFill>
        <p:spPr>
          <a:xfrm>
            <a:off x="285840" y="857160"/>
            <a:ext cx="8647560" cy="285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Содержимое 3" descr="225.png"/>
          <p:cNvPicPr/>
          <p:nvPr/>
        </p:nvPicPr>
        <p:blipFill>
          <a:blip r:embed="rId1"/>
          <a:stretch/>
        </p:blipFill>
        <p:spPr>
          <a:xfrm>
            <a:off x="642960" y="428760"/>
            <a:ext cx="7836840" cy="425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57480" y="428760"/>
            <a:ext cx="8115120" cy="2214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5000"/>
          </a:bodyPr>
          <a:p>
            <a:pPr marL="343080" indent="-341640" algn="ctr">
              <a:lnSpc>
                <a:spcPct val="100000"/>
              </a:lnSpc>
              <a:spcBef>
                <a:spcPts val="799"/>
              </a:spcBef>
              <a:buClr>
                <a:srgbClr val="002060"/>
              </a:buClr>
              <a:buFont typeface="Arial"/>
              <a:buChar char="•"/>
            </a:pPr>
            <a:r>
              <a:rPr b="0" i="1" lang="ru-RU" sz="4400" spc="-1" strike="noStrike">
                <a:solidFill>
                  <a:srgbClr val="002060"/>
                </a:solidFill>
                <a:latin typeface="Calibri"/>
                <a:ea typeface="DejaVu Sans"/>
              </a:rPr>
              <a:t>Какую информацию размещать молодому специалисту в блоке «профессиональные навыки и умения»?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Рисунок 4" descr="29400_x922.jpg"/>
          <p:cNvPicPr/>
          <p:nvPr/>
        </p:nvPicPr>
        <p:blipFill>
          <a:blip r:embed="rId1"/>
          <a:stretch/>
        </p:blipFill>
        <p:spPr>
          <a:xfrm>
            <a:off x="500040" y="2928960"/>
            <a:ext cx="3345480" cy="250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" name="Рисунок 5" descr="20170323_094457-350x197.jpg"/>
          <p:cNvPicPr/>
          <p:nvPr/>
        </p:nvPicPr>
        <p:blipFill>
          <a:blip r:embed="rId2"/>
          <a:stretch/>
        </p:blipFill>
        <p:spPr>
          <a:xfrm>
            <a:off x="4357800" y="3857760"/>
            <a:ext cx="4220640" cy="237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Ресурсы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42920" y="1600200"/>
            <a:ext cx="8857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Интернет (профессиональная компетентность … , должностная инструкция… 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профессиограмма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отчет по практике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требования работодателей в информации о вакансиях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Рисунок 4" descr="пазлы.jpg"/>
          <p:cNvPicPr/>
          <p:nvPr/>
        </p:nvPicPr>
        <p:blipFill>
          <a:blip r:embed="rId1"/>
          <a:stretch/>
        </p:blipFill>
        <p:spPr>
          <a:xfrm>
            <a:off x="6286680" y="142920"/>
            <a:ext cx="2714400" cy="178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" name="Рисунок 5" descr="canvas.png"/>
          <p:cNvPicPr/>
          <p:nvPr/>
        </p:nvPicPr>
        <p:blipFill>
          <a:blip r:embed="rId2"/>
          <a:stretch/>
        </p:blipFill>
        <p:spPr>
          <a:xfrm>
            <a:off x="285840" y="21420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Содержимое 3" descr="Безымянный123.png"/>
          <p:cNvPicPr/>
          <p:nvPr/>
        </p:nvPicPr>
        <p:blipFill>
          <a:blip r:embed="rId1"/>
          <a:stretch/>
        </p:blipFill>
        <p:spPr>
          <a:xfrm>
            <a:off x="142920" y="142920"/>
            <a:ext cx="8857800" cy="65718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Содержимое 5" descr="Безымянный3.png"/>
          <p:cNvPicPr/>
          <p:nvPr/>
        </p:nvPicPr>
        <p:blipFill>
          <a:blip r:embed="rId1"/>
          <a:stretch/>
        </p:blipFill>
        <p:spPr>
          <a:xfrm>
            <a:off x="1071360" y="285840"/>
            <a:ext cx="6987960" cy="629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71320" y="214200"/>
            <a:ext cx="79293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Образование </a:t>
            </a:r>
            <a:br/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(информация из диплома)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Образование: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2017—2020гг. — ГАПОУ АО «Архангельский торгово-экономический колледж»,  специальность: «Экономика и бухгалтерский учет»,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квалификация: «Бухгалтер»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Рисунок 3" descr="44аб_1.jpg"/>
          <p:cNvPicPr/>
          <p:nvPr/>
        </p:nvPicPr>
        <p:blipFill>
          <a:blip r:embed="rId1"/>
          <a:stretch/>
        </p:blipFill>
        <p:spPr>
          <a:xfrm>
            <a:off x="6215040" y="4714920"/>
            <a:ext cx="2571480" cy="171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" name="Рисунок 4" descr="canvas.png"/>
          <p:cNvPicPr/>
          <p:nvPr/>
        </p:nvPicPr>
        <p:blipFill>
          <a:blip r:embed="rId2"/>
          <a:stretch/>
        </p:blipFill>
        <p:spPr>
          <a:xfrm>
            <a:off x="214200" y="14292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7" descr="Ushebnaya_i_proizvodstvennay_prakt_0_0.jpg"/>
          <p:cNvPicPr/>
          <p:nvPr/>
        </p:nvPicPr>
        <p:blipFill>
          <a:blip r:embed="rId1"/>
          <a:stretch/>
        </p:blipFill>
        <p:spPr>
          <a:xfrm>
            <a:off x="0" y="2571840"/>
            <a:ext cx="3198240" cy="216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7" name="TextShape 1"/>
          <p:cNvSpPr txBox="1"/>
          <p:nvPr/>
        </p:nvSpPr>
        <p:spPr>
          <a:xfrm>
            <a:off x="1214280" y="357120"/>
            <a:ext cx="70718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216000" indent="-216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Профессиональный опыт</a:t>
            </a:r>
            <a:br/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 (опыт работы,практика)</a:t>
            </a:r>
            <a:br/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2786040" y="1214280"/>
            <a:ext cx="6143400" cy="521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Опыт работы: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октябрь-ноябрь 2020 г.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ИП Ким О.С., кафе «Миф», помощник бухгалтера (практика)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март-апрель 2019 г.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МБДОУ МО «Город Архангельск» Детский сад № 47 «Теремок», помощник бухгалтера (практика) 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Рисунок 6" descr="canvas.png"/>
          <p:cNvPicPr/>
          <p:nvPr/>
        </p:nvPicPr>
        <p:blipFill>
          <a:blip r:embed="rId2"/>
          <a:stretch/>
        </p:blipFill>
        <p:spPr>
          <a:xfrm>
            <a:off x="214200" y="21420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42960" y="285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Подготовительный этап составления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472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Четкое формулирование цели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Анализ достоинств, достижений, профессиональных умений, деловых качеств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Анализ барьеров в трудоустройстве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Рисунок 5" descr="688fffbd82321892ecdb461fe9f567c0.jpg"/>
          <p:cNvPicPr/>
          <p:nvPr/>
        </p:nvPicPr>
        <p:blipFill>
          <a:blip r:embed="rId1"/>
          <a:stretch/>
        </p:blipFill>
        <p:spPr>
          <a:xfrm>
            <a:off x="2143080" y="3841200"/>
            <a:ext cx="4285800" cy="301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Рисунок 4" descr="canvas.png"/>
          <p:cNvPicPr/>
          <p:nvPr/>
        </p:nvPicPr>
        <p:blipFill>
          <a:blip r:embed="rId2"/>
          <a:stretch/>
        </p:blipFill>
        <p:spPr>
          <a:xfrm>
            <a:off x="0" y="214200"/>
            <a:ext cx="856800" cy="85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216000" indent="-216000" algn="ctr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Деловые и личностные качества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 descr="img-0s29Ky.png"/>
          <p:cNvPicPr/>
          <p:nvPr/>
        </p:nvPicPr>
        <p:blipFill>
          <a:blip r:embed="rId1"/>
          <a:stretch/>
        </p:blipFill>
        <p:spPr>
          <a:xfrm>
            <a:off x="714240" y="1214280"/>
            <a:ext cx="7857720" cy="52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357200" y="428760"/>
            <a:ext cx="7572240" cy="4882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Коммуникабельность – легко устанавливаю и поддерживаю контакты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Пунктуальность – стремлюсь выполнять свои обязательства вовремя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Обучаемость – легко адаптируюсь в новых условиях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Рисунок 3" descr="697655.jpg"/>
          <p:cNvPicPr/>
          <p:nvPr/>
        </p:nvPicPr>
        <p:blipFill>
          <a:blip r:embed="rId1"/>
          <a:stretch/>
        </p:blipFill>
        <p:spPr>
          <a:xfrm>
            <a:off x="4643280" y="3713040"/>
            <a:ext cx="2857320" cy="288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" name="Рисунок 4" descr="canvas.png"/>
          <p:cNvPicPr/>
          <p:nvPr/>
        </p:nvPicPr>
        <p:blipFill>
          <a:blip r:embed="rId2"/>
          <a:stretch/>
        </p:blipFill>
        <p:spPr>
          <a:xfrm>
            <a:off x="142920" y="214200"/>
            <a:ext cx="928440" cy="9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000080" y="500040"/>
            <a:ext cx="771480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Дополнительная информация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Достижения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Рисунок 3" descr="ehmblema(1).png"/>
          <p:cNvPicPr/>
          <p:nvPr/>
        </p:nvPicPr>
        <p:blipFill>
          <a:blip r:embed="rId1"/>
          <a:stretch/>
        </p:blipFill>
        <p:spPr>
          <a:xfrm>
            <a:off x="4357800" y="2714760"/>
            <a:ext cx="4571640" cy="37404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87" name="Рисунок 4" descr="indexааа.jpg"/>
          <p:cNvPicPr/>
          <p:nvPr/>
        </p:nvPicPr>
        <p:blipFill>
          <a:blip r:embed="rId2"/>
          <a:stretch/>
        </p:blipFill>
        <p:spPr>
          <a:xfrm>
            <a:off x="642960" y="2000160"/>
            <a:ext cx="3428640" cy="25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" name="Рисунок 5" descr="canvas.png"/>
          <p:cNvPicPr/>
          <p:nvPr/>
        </p:nvPicPr>
        <p:blipFill>
          <a:blip r:embed="rId3"/>
          <a:stretch/>
        </p:blipFill>
        <p:spPr>
          <a:xfrm>
            <a:off x="142920" y="214200"/>
            <a:ext cx="928440" cy="9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Содержимое 4" descr="obrazec-rezjume.jpg"/>
          <p:cNvPicPr/>
          <p:nvPr/>
        </p:nvPicPr>
        <p:blipFill>
          <a:blip r:embed="rId1"/>
          <a:stretch/>
        </p:blipFill>
        <p:spPr>
          <a:xfrm>
            <a:off x="4214880" y="142920"/>
            <a:ext cx="4928760" cy="6618240"/>
          </a:xfrm>
          <a:prstGeom prst="rect">
            <a:avLst/>
          </a:prstGeom>
          <a:ln>
            <a:noFill/>
          </a:ln>
        </p:spPr>
      </p:pic>
      <p:sp>
        <p:nvSpPr>
          <p:cNvPr id="190" name="TextShape 1"/>
          <p:cNvSpPr txBox="1"/>
          <p:nvPr/>
        </p:nvSpPr>
        <p:spPr>
          <a:xfrm>
            <a:off x="428760" y="928800"/>
            <a:ext cx="542880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Примеры (хронологическое резюме)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786200" y="2500200"/>
            <a:ext cx="4357440" cy="1010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Комбинированное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42920" y="214200"/>
            <a:ext cx="4785840" cy="63432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Содержимое 4" descr="Безымянный4.png"/>
          <p:cNvPicPr/>
          <p:nvPr/>
        </p:nvPicPr>
        <p:blipFill>
          <a:blip r:embed="rId1"/>
          <a:stretch/>
        </p:blipFill>
        <p:spPr>
          <a:xfrm>
            <a:off x="285840" y="114120"/>
            <a:ext cx="8429400" cy="6600600"/>
          </a:xfrm>
          <a:prstGeom prst="rect">
            <a:avLst/>
          </a:prstGeom>
          <a:ln>
            <a:noFill/>
          </a:ln>
        </p:spPr>
      </p:pic>
      <p:sp>
        <p:nvSpPr>
          <p:cNvPr id="194" name="TextShape 1"/>
          <p:cNvSpPr txBox="1"/>
          <p:nvPr/>
        </p:nvSpPr>
        <p:spPr>
          <a:xfrm>
            <a:off x="3857760" y="1071720"/>
            <a:ext cx="4142880" cy="713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1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Инфографическое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5357880" y="928800"/>
            <a:ext cx="3928680" cy="428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Функциональное резюме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0" y="214200"/>
            <a:ext cx="5643360" cy="650052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97" name="Рисунок 4" descr="fe6d000a9236efbcd46607e8c9bdc647.png"/>
          <p:cNvPicPr/>
          <p:nvPr/>
        </p:nvPicPr>
        <p:blipFill>
          <a:blip r:embed="rId2"/>
          <a:stretch/>
        </p:blipFill>
        <p:spPr>
          <a:xfrm>
            <a:off x="6000840" y="1714320"/>
            <a:ext cx="2991600" cy="47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0" y="928800"/>
            <a:ext cx="3571560" cy="571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Функциональное резюме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Содержимое 3" descr="Безымянный2.png"/>
          <p:cNvPicPr/>
          <p:nvPr/>
        </p:nvPicPr>
        <p:blipFill>
          <a:blip r:embed="rId1"/>
          <a:stretch/>
        </p:blipFill>
        <p:spPr>
          <a:xfrm>
            <a:off x="3500280" y="0"/>
            <a:ext cx="5643360" cy="685764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5" descr="персона-восклицательного-знака-3d-20673173.jpg"/>
          <p:cNvPicPr/>
          <p:nvPr/>
        </p:nvPicPr>
        <p:blipFill>
          <a:blip r:embed="rId2"/>
          <a:stretch/>
        </p:blipFill>
        <p:spPr>
          <a:xfrm>
            <a:off x="0" y="2143080"/>
            <a:ext cx="3428640" cy="392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Содержимое 3" descr="Безымянный11.png"/>
          <p:cNvPicPr/>
          <p:nvPr/>
        </p:nvPicPr>
        <p:blipFill>
          <a:blip r:embed="rId1"/>
          <a:stretch/>
        </p:blipFill>
        <p:spPr>
          <a:xfrm>
            <a:off x="1857240" y="142920"/>
            <a:ext cx="4928760" cy="657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  <a:ea typeface="DejaVu Sans"/>
              </a:rPr>
              <a:t>Формула успешного персонального резюме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14200" y="1500120"/>
            <a:ext cx="8642520" cy="50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961"/>
              </a:spcBef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ru-RU" sz="3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961"/>
              </a:spcBef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ru-RU" sz="4800" spc="-1" strike="noStrike">
                <a:solidFill>
                  <a:srgbClr val="002060"/>
                </a:solidFill>
                <a:latin typeface="Franklin Gothic Heavy"/>
                <a:ea typeface="DejaVu Sans"/>
              </a:rPr>
              <a:t>Хочу</a:t>
            </a:r>
            <a:r>
              <a:rPr b="0" lang="ru-RU" sz="3200" spc="-1" strike="noStrike">
                <a:solidFill>
                  <a:srgbClr val="002060"/>
                </a:solidFill>
                <a:latin typeface="Franklin Gothic Heavy"/>
                <a:ea typeface="DejaVu Sans"/>
              </a:rPr>
              <a:t>             </a:t>
            </a:r>
            <a:r>
              <a:rPr b="0" lang="ru-RU" sz="4800" spc="-1" strike="noStrike">
                <a:solidFill>
                  <a:srgbClr val="002060"/>
                </a:solidFill>
                <a:latin typeface="Franklin Gothic Heavy"/>
                <a:ea typeface="DejaVu Sans"/>
              </a:rPr>
              <a:t>Могу</a:t>
            </a:r>
            <a:r>
              <a:rPr b="0" lang="ru-RU" sz="3200" spc="-1" strike="noStrike">
                <a:solidFill>
                  <a:srgbClr val="002060"/>
                </a:solidFill>
                <a:latin typeface="Franklin Gothic Heavy"/>
                <a:ea typeface="DejaVu Sans"/>
              </a:rPr>
              <a:t>       </a:t>
            </a:r>
            <a:r>
              <a:rPr b="0" lang="ru-RU" sz="4800" spc="-1" strike="noStrike">
                <a:solidFill>
                  <a:srgbClr val="002060"/>
                </a:solidFill>
                <a:latin typeface="Franklin Gothic Heavy"/>
                <a:ea typeface="DejaVu Sans"/>
              </a:rPr>
              <a:t>Безопасен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 rot="5400000">
            <a:off x="1715760" y="1643040"/>
            <a:ext cx="1284480" cy="85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 rot="5400000">
            <a:off x="3537360" y="2178720"/>
            <a:ext cx="149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5"/>
          <p:cNvSpPr/>
          <p:nvPr/>
        </p:nvSpPr>
        <p:spPr>
          <a:xfrm flipH="1" rot="16200000">
            <a:off x="5929200" y="1643040"/>
            <a:ext cx="1427400" cy="85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Рисунок 25" descr="unnamed.jpg"/>
          <p:cNvPicPr/>
          <p:nvPr/>
        </p:nvPicPr>
        <p:blipFill>
          <a:blip r:embed="rId1"/>
          <a:stretch/>
        </p:blipFill>
        <p:spPr>
          <a:xfrm>
            <a:off x="2571840" y="3929040"/>
            <a:ext cx="3428640" cy="22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8" name="Рисунок 7" descr="canvas.png"/>
          <p:cNvPicPr/>
          <p:nvPr/>
        </p:nvPicPr>
        <p:blipFill>
          <a:blip r:embed="rId2"/>
          <a:stretch/>
        </p:blipFill>
        <p:spPr>
          <a:xfrm>
            <a:off x="214200" y="142920"/>
            <a:ext cx="928440" cy="9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Виды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В напечатанном виде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В электронном виде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Видеорезюме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Рисунок 3" descr="cv-и-резюме-102864805.jpg"/>
          <p:cNvPicPr/>
          <p:nvPr/>
        </p:nvPicPr>
        <p:blipFill>
          <a:blip r:embed="rId1"/>
          <a:stretch/>
        </p:blipFill>
        <p:spPr>
          <a:xfrm>
            <a:off x="5429160" y="3429000"/>
            <a:ext cx="3147840" cy="314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Рисунок 4" descr="canvas.png"/>
          <p:cNvPicPr/>
          <p:nvPr/>
        </p:nvPicPr>
        <p:blipFill>
          <a:blip r:embed="rId2"/>
          <a:stretch/>
        </p:blipFill>
        <p:spPr>
          <a:xfrm>
            <a:off x="142920" y="357120"/>
            <a:ext cx="856800" cy="85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Ресурсы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42920" y="1600200"/>
            <a:ext cx="8857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Интернет (профессиональная компетентность … , должностная инструкция… 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профессиограмма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отчет по практике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требования работодателей в информации о вакансиях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72880" indent="-2721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Онлайн-сервисы для создания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Рисунок 4" descr="пазлы.jpg"/>
          <p:cNvPicPr/>
          <p:nvPr/>
        </p:nvPicPr>
        <p:blipFill>
          <a:blip r:embed="rId1"/>
          <a:stretch/>
        </p:blipFill>
        <p:spPr>
          <a:xfrm>
            <a:off x="6286680" y="142920"/>
            <a:ext cx="2714400" cy="178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2" name="Рисунок 5" descr="canvas.png"/>
          <p:cNvPicPr/>
          <p:nvPr/>
        </p:nvPicPr>
        <p:blipFill>
          <a:blip r:embed="rId2"/>
          <a:stretch/>
        </p:blipFill>
        <p:spPr>
          <a:xfrm>
            <a:off x="214200" y="14292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28560" y="571320"/>
            <a:ext cx="8128080" cy="592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https://www.resume.com/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Считается лучшим бесплатным конструктором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Рисунок 5" descr=""/>
          <p:cNvPicPr/>
          <p:nvPr/>
        </p:nvPicPr>
        <p:blipFill>
          <a:blip r:embed="rId2"/>
          <a:stretch/>
        </p:blipFill>
        <p:spPr>
          <a:xfrm>
            <a:off x="981360" y="2482200"/>
            <a:ext cx="6108480" cy="401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28560" y="428760"/>
            <a:ext cx="8128080" cy="6063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https://simpledoc.ru/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Онлайн-конструктор по автоматическому составлению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Рисунок 5" descr=""/>
          <p:cNvPicPr/>
          <p:nvPr/>
        </p:nvPicPr>
        <p:blipFill>
          <a:blip r:embed="rId2"/>
          <a:stretch/>
        </p:blipFill>
        <p:spPr>
          <a:xfrm>
            <a:off x="1525680" y="2363400"/>
            <a:ext cx="5914080" cy="420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28560" y="428760"/>
            <a:ext cx="8128080" cy="571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https://resume.io/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Шаблоны различных видов резюме, бесплатно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Рисунок 5" descr=""/>
          <p:cNvPicPr/>
          <p:nvPr/>
        </p:nvPicPr>
        <p:blipFill>
          <a:blip r:embed="rId2"/>
          <a:stretch/>
        </p:blipFill>
        <p:spPr>
          <a:xfrm>
            <a:off x="1928880" y="2000160"/>
            <a:ext cx="6284520" cy="414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7" descr="Безымянный999.png"/>
          <p:cNvPicPr/>
          <p:nvPr/>
        </p:nvPicPr>
        <p:blipFill>
          <a:blip r:embed="rId1"/>
          <a:stretch/>
        </p:blipFill>
        <p:spPr>
          <a:xfrm>
            <a:off x="214200" y="1000080"/>
            <a:ext cx="8744760" cy="5089680"/>
          </a:xfrm>
          <a:prstGeom prst="rect">
            <a:avLst/>
          </a:prstGeom>
          <a:ln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571320" y="142920"/>
            <a:ext cx="8229240" cy="713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Как использовать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Рисунок 3" descr="canvas.png"/>
          <p:cNvPicPr/>
          <p:nvPr/>
        </p:nvPicPr>
        <p:blipFill>
          <a:blip r:embed="rId2"/>
          <a:stretch/>
        </p:blipFill>
        <p:spPr>
          <a:xfrm>
            <a:off x="142920" y="214200"/>
            <a:ext cx="999720" cy="99972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4" descr="Безымянный036.png"/>
          <p:cNvPicPr/>
          <p:nvPr/>
        </p:nvPicPr>
        <p:blipFill>
          <a:blip r:embed="rId3"/>
          <a:stretch/>
        </p:blipFill>
        <p:spPr>
          <a:xfrm>
            <a:off x="1714320" y="5500800"/>
            <a:ext cx="2019240" cy="3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Сопроводительное письмо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Документ, в котором можно в более свободной форме представить себя с наилучшей стороны и заинтересовать работодателя. Наличие сопроводительного письма является  дополнительным преимуществом соискателя при трудоустройстве.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Рисунок 3" descr="depositphotos_122533596-stock-illustration-envelope-email-letter-design.jpg"/>
          <p:cNvPicPr/>
          <p:nvPr/>
        </p:nvPicPr>
        <p:blipFill>
          <a:blip r:embed="rId1"/>
          <a:stretch/>
        </p:blipFill>
        <p:spPr>
          <a:xfrm>
            <a:off x="6357960" y="4000680"/>
            <a:ext cx="2642760" cy="26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" name="Рисунок 4" descr="canvas.png"/>
          <p:cNvPicPr/>
          <p:nvPr/>
        </p:nvPicPr>
        <p:blipFill>
          <a:blip r:embed="rId2"/>
          <a:stretch/>
        </p:blipFill>
        <p:spPr>
          <a:xfrm>
            <a:off x="142920" y="14292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6" descr="Безымянный000.png"/>
          <p:cNvPicPr/>
          <p:nvPr/>
        </p:nvPicPr>
        <p:blipFill>
          <a:blip r:embed="rId1"/>
          <a:stretch/>
        </p:blipFill>
        <p:spPr>
          <a:xfrm>
            <a:off x="4412520" y="1071720"/>
            <a:ext cx="4593960" cy="2785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8" name="TextShape 1"/>
          <p:cNvSpPr txBox="1"/>
          <p:nvPr/>
        </p:nvSpPr>
        <p:spPr>
          <a:xfrm>
            <a:off x="500040" y="21420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Оформление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42920" y="1357200"/>
            <a:ext cx="4900320" cy="5071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 теле электронного письма, если резюме отправляется по электронной почте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 отдельном бланке, если резюме отправляется в распечатанном виде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143760" y="4071960"/>
            <a:ext cx="2571480" cy="256104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31" name="Рисунок 5" descr="canvas.png"/>
          <p:cNvPicPr/>
          <p:nvPr/>
        </p:nvPicPr>
        <p:blipFill>
          <a:blip r:embed="rId3"/>
          <a:stretch/>
        </p:blipFill>
        <p:spPr>
          <a:xfrm>
            <a:off x="142920" y="214200"/>
            <a:ext cx="1071360" cy="107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Чем отличается сопроводительное письмо от резюме?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387000" y="1397880"/>
            <a:ext cx="8232840" cy="4745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9000"/>
          </a:bodyPr>
          <a:p>
            <a:pPr>
              <a:lnSpc>
                <a:spcPct val="100000"/>
              </a:lnSpc>
              <a:spcBef>
                <a:spcPts val="660"/>
              </a:spcBef>
            </a:pPr>
            <a:r>
              <a:rPr b="0" i="1" lang="ru-RU" sz="3300" spc="-1" strike="noStrike">
                <a:solidFill>
                  <a:srgbClr val="000000"/>
                </a:solidFill>
                <a:latin typeface="Times New Roman"/>
              </a:rPr>
              <a:t>Сопроводительное письмо </a:t>
            </a: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- не альтернатива резюме, а дополнение к нему.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b="1" i="1" lang="ru-RU" sz="3300" spc="-1" strike="noStrike" u="sng">
                <a:solidFill>
                  <a:srgbClr val="002060"/>
                </a:solidFill>
                <a:uFillTx/>
                <a:latin typeface="Times New Roman"/>
              </a:rPr>
              <a:t>Сопроводительное письмо отличается от резюме по следующим параметрам: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•</a:t>
            </a:r>
            <a:r>
              <a:rPr b="0" i="1" lang="ru-RU" sz="3300" spc="-1" strike="noStrike">
                <a:solidFill>
                  <a:srgbClr val="000000"/>
                </a:solidFill>
                <a:latin typeface="Times New Roman"/>
              </a:rPr>
              <a:t>резюме</a:t>
            </a: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 - структурированный документ, подробно рассказывающий об опыте работы, </a:t>
            </a:r>
            <a:r>
              <a:rPr b="0" i="1" lang="ru-RU" sz="3300" spc="-1" strike="noStrike">
                <a:solidFill>
                  <a:srgbClr val="000000"/>
                </a:solidFill>
                <a:latin typeface="Times New Roman"/>
              </a:rPr>
              <a:t>сопроводительное письмо</a:t>
            </a: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 состоит из текста;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•</a:t>
            </a:r>
            <a:r>
              <a:rPr b="0" i="1" lang="ru-RU" sz="3300" spc="-1" strike="noStrike">
                <a:solidFill>
                  <a:srgbClr val="000000"/>
                </a:solidFill>
                <a:latin typeface="Times New Roman"/>
              </a:rPr>
              <a:t>письмо</a:t>
            </a: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 допускает разговорный стиль изложения.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Содержимое 5" descr="Безымянный.png"/>
          <p:cNvPicPr/>
          <p:nvPr/>
        </p:nvPicPr>
        <p:blipFill>
          <a:blip r:embed="rId1"/>
          <a:stretch/>
        </p:blipFill>
        <p:spPr>
          <a:xfrm>
            <a:off x="1357200" y="142920"/>
            <a:ext cx="6429240" cy="640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Книга PNG"/>
          <p:cNvPicPr/>
          <p:nvPr/>
        </p:nvPicPr>
        <p:blipFill>
          <a:blip r:embed="rId1"/>
          <a:stretch/>
        </p:blipFill>
        <p:spPr>
          <a:xfrm>
            <a:off x="6500880" y="4286160"/>
            <a:ext cx="2356920" cy="235692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500040" y="571320"/>
            <a:ext cx="7857720" cy="46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Главное правило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заключается в том, что соискателю всегда будет нужно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резюме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, а в некоторых случаях понадобится и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сопроводительное письмо.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Резюме и сопроводительное письмо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должны дополнять друг друга.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В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сопроводительном письме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стоит сфокусироваться на навыках, которые помогут в будущем преуспеть в конкретной должности.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Сопроводительное письмо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- это возможность более полно раскрыться и презентовать себя как личность работодателю.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Сопроводительное письмо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всегда адресовано конкретной организации и нацелено на определенную вакансию. Это шанс показать желание работать в данной компании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28760" y="214200"/>
            <a:ext cx="7829280" cy="171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Резюме </a:t>
            </a:r>
            <a:br/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как возможность привлечь внимание к своей кандидатуре и способ саморекламы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00040" y="2000160"/>
            <a:ext cx="7757640" cy="376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Хронологическое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Комбинированное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Инфографическое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Функциональное резюме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Рисунок 3" descr="27000315-924421-8088.jpg"/>
          <p:cNvPicPr/>
          <p:nvPr/>
        </p:nvPicPr>
        <p:blipFill>
          <a:blip r:embed="rId1"/>
          <a:stretch/>
        </p:blipFill>
        <p:spPr>
          <a:xfrm>
            <a:off x="2214720" y="4214880"/>
            <a:ext cx="3916080" cy="254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Рисунок 4" descr="canvas.png"/>
          <p:cNvPicPr/>
          <p:nvPr/>
        </p:nvPicPr>
        <p:blipFill>
          <a:blip r:embed="rId2"/>
          <a:stretch/>
        </p:blipFill>
        <p:spPr>
          <a:xfrm>
            <a:off x="214200" y="142920"/>
            <a:ext cx="928440" cy="9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14200"/>
            <a:ext cx="8229240" cy="591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7030a0"/>
                </a:solidFill>
                <a:latin typeface="Calibri"/>
              </a:rPr>
              <a:t>За помощью в составлении и коррекции презентационных документов обращаться в  отделения занятости населения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7030a0"/>
                </a:solidFill>
                <a:latin typeface="Calibri"/>
              </a:rPr>
              <a:t>Отделение занятости населения по городу Архангельску находится по адресу: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7030a0"/>
                </a:solidFill>
                <a:latin typeface="Calibri"/>
              </a:rPr>
              <a:t>    </a:t>
            </a:r>
            <a:r>
              <a:rPr b="1" i="1" lang="ru-RU" sz="3200" spc="-1" strike="noStrike">
                <a:solidFill>
                  <a:srgbClr val="7030a0"/>
                </a:solidFill>
                <a:latin typeface="Calibri"/>
              </a:rPr>
              <a:t>ул. Гайдара 4, к. 1. </a:t>
            </a:r>
            <a:r>
              <a:rPr b="1" lang="ru-RU" sz="3200" spc="-1" strike="noStrike">
                <a:solidFill>
                  <a:srgbClr val="7030a0"/>
                </a:solidFill>
                <a:latin typeface="Calibri"/>
              </a:rPr>
              <a:t>Сектор переобучения и профориентации граждан, </a:t>
            </a:r>
            <a:r>
              <a:rPr b="1" i="1" lang="ru-RU" sz="3200" spc="-1" strike="noStrike">
                <a:solidFill>
                  <a:srgbClr val="7030a0"/>
                </a:solidFill>
                <a:latin typeface="Calibri"/>
              </a:rPr>
              <a:t>414 кабинет, тел: 24-07-21.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Рисунок 3" descr="canvas.png"/>
          <p:cNvPicPr/>
          <p:nvPr/>
        </p:nvPicPr>
        <p:blipFill>
          <a:blip r:embed="rId1"/>
          <a:stretch/>
        </p:blipFill>
        <p:spPr>
          <a:xfrm>
            <a:off x="142920" y="214200"/>
            <a:ext cx="1071360" cy="107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285840" y="285840"/>
            <a:ext cx="8400600" cy="6357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7030a0"/>
              </a:buClr>
              <a:buFont typeface="Arial"/>
              <a:buChar char="•"/>
            </a:pPr>
            <a:r>
              <a:rPr b="1" lang="ru-RU" sz="4000" spc="-1" strike="noStrike">
                <a:solidFill>
                  <a:srgbClr val="7030a0"/>
                </a:solidFill>
                <a:latin typeface="Calibri"/>
              </a:rPr>
              <a:t>После обучения можно направить свои презентационные документы на конкурс по электронной почте     </a:t>
            </a:r>
            <a:r>
              <a:rPr b="1" i="1" lang="ru-RU" sz="4000" spc="-1" strike="noStrike">
                <a:solidFill>
                  <a:srgbClr val="0070c0"/>
                </a:solidFill>
                <a:latin typeface="바탕"/>
                <a:ea typeface="바탕"/>
              </a:rPr>
              <a:t>okd@aoczn.ru.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7030a0"/>
              </a:buClr>
              <a:buFont typeface="Arial"/>
              <a:buChar char="•"/>
            </a:pPr>
            <a:r>
              <a:rPr b="1" lang="ru-RU" sz="4000" spc="-1" strike="noStrike">
                <a:solidFill>
                  <a:srgbClr val="7030a0"/>
                </a:solidFill>
                <a:latin typeface="Calibri"/>
                <a:ea typeface="바탕"/>
              </a:rPr>
              <a:t>Приём и рассмотрение резюме, видеорезюме и сопроводительных писем на конкурсе будет осуществляться </a:t>
            </a: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바탕"/>
              </a:rPr>
              <a:t>с</a:t>
            </a:r>
            <a:r>
              <a:rPr b="1" lang="ru-RU" sz="4000" spc="-1" strike="noStrike">
                <a:solidFill>
                  <a:srgbClr val="7030a0"/>
                </a:solidFill>
                <a:latin typeface="Calibri"/>
                <a:ea typeface="바탕"/>
              </a:rPr>
              <a:t> </a:t>
            </a: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바탕"/>
              </a:rPr>
              <a:t>20 по 25 марта.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500040" y="41432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70c0"/>
                </a:solidFill>
                <a:latin typeface="Calibri"/>
              </a:rPr>
              <a:t>www.aoczn.ru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500040" y="642960"/>
            <a:ext cx="8229240" cy="1928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720"/>
              </a:spcBef>
            </a:pPr>
            <a:r>
              <a:rPr b="0" lang="ru-RU" sz="3600" spc="-1" strike="noStrike">
                <a:solidFill>
                  <a:srgbClr val="7030a0"/>
                </a:solidFill>
                <a:latin typeface="Calibri"/>
              </a:rPr>
              <a:t>С информацией о мероприятиях можно ознакомиться на официальном сайте государственного казенного учреждения Архангельской области «Архангельского областного центра занятости населения»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28760" y="714240"/>
            <a:ext cx="8214840" cy="2142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2060"/>
                </a:solidFill>
                <a:latin typeface="Calibri"/>
              </a:rPr>
              <a:t>Желаем успехов в трудоустройстве!!!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Рисунок 4" descr="EBPd57LW4AAYH-b.jpg"/>
          <p:cNvPicPr/>
          <p:nvPr/>
        </p:nvPicPr>
        <p:blipFill>
          <a:blip r:embed="rId1"/>
          <a:stretch/>
        </p:blipFill>
        <p:spPr>
          <a:xfrm>
            <a:off x="2143080" y="3000240"/>
            <a:ext cx="4454640" cy="335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Хронологическое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77576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Применяется, чтобы акцентировать внимание работодателя на непрерывном трудовом стаже, планомерном карьерном росте, официальном опыте работе. Опыт работы указывается в обратном хронологическом порядке (начиная с последнего).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Рисунок 3" descr="Nesoblyudenie_subordinacii_na_rabote__statya__otvetstvennost_6.jpg"/>
          <p:cNvPicPr/>
          <p:nvPr/>
        </p:nvPicPr>
        <p:blipFill>
          <a:blip r:embed="rId1"/>
          <a:stretch/>
        </p:blipFill>
        <p:spPr>
          <a:xfrm>
            <a:off x="5565240" y="4494960"/>
            <a:ext cx="3435480" cy="221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" name="Рисунок 4" descr="canvas.png"/>
          <p:cNvPicPr/>
          <p:nvPr/>
        </p:nvPicPr>
        <p:blipFill>
          <a:blip r:embed="rId2"/>
          <a:stretch/>
        </p:blipFill>
        <p:spPr>
          <a:xfrm>
            <a:off x="142920" y="14292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Функциональное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Применяется, чтобы акцентировать внимание работодателя на профессиональной компетенции соискателя: его навыках и умениях, достижениях, профессиональных знаниях.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Рисунок 3" descr="23016352-female-university-student-in-class.jpg"/>
          <p:cNvPicPr/>
          <p:nvPr/>
        </p:nvPicPr>
        <p:blipFill>
          <a:blip r:embed="rId1"/>
          <a:stretch/>
        </p:blipFill>
        <p:spPr>
          <a:xfrm>
            <a:off x="2643120" y="4214880"/>
            <a:ext cx="3505680" cy="233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" name="Рисунок 4" descr="canvas.png"/>
          <p:cNvPicPr/>
          <p:nvPr/>
        </p:nvPicPr>
        <p:blipFill>
          <a:blip r:embed="rId2"/>
          <a:stretch/>
        </p:blipFill>
        <p:spPr>
          <a:xfrm>
            <a:off x="142920" y="28584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Комбинированное резюме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Резюме, в котором перечислены основные функции и хронология.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Рисунок 3" descr="specialist.jpg"/>
          <p:cNvPicPr/>
          <p:nvPr/>
        </p:nvPicPr>
        <p:blipFill>
          <a:blip r:embed="rId1"/>
          <a:stretch/>
        </p:blipFill>
        <p:spPr>
          <a:xfrm>
            <a:off x="714240" y="3429000"/>
            <a:ext cx="7498800" cy="260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" name="Рисунок 4" descr="canvas.png"/>
          <p:cNvPicPr/>
          <p:nvPr/>
        </p:nvPicPr>
        <p:blipFill>
          <a:blip r:embed="rId2"/>
          <a:stretch/>
        </p:blipFill>
        <p:spPr>
          <a:xfrm>
            <a:off x="214200" y="214200"/>
            <a:ext cx="99972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785960" y="500040"/>
            <a:ext cx="5714640" cy="57146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928800" y="928800"/>
            <a:ext cx="6686280" cy="1714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0" i="1" lang="ru-RU" sz="4400" spc="-1" strike="noStrike">
                <a:solidFill>
                  <a:srgbClr val="002060"/>
                </a:solidFill>
                <a:latin typeface="Calibri"/>
                <a:ea typeface="DejaVu Sans"/>
              </a:rPr>
              <a:t>Размещение фото (обязательно или нет, какие требования к фотографии)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Рисунок 4" descr="idealnoe-foto-dlja-rezjume.jpg"/>
          <p:cNvPicPr/>
          <p:nvPr/>
        </p:nvPicPr>
        <p:blipFill>
          <a:blip r:embed="rId1"/>
          <a:stretch/>
        </p:blipFill>
        <p:spPr>
          <a:xfrm>
            <a:off x="714240" y="3500280"/>
            <a:ext cx="7786440" cy="17856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LibreOffice/6.3.2.2$Windows_X86_64 LibreOffice_project/98b30e735bda24bc04ab42594c85f7fd8be07b9c</Application>
  <Words>686</Words>
  <Paragraphs>111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2021-03-10T13:06:27Z</dcterms:created>
  <dc:creator>Серкова Виктория</dc:creator>
  <dc:description/>
  <dc:language>ru-RU</dc:language>
  <cp:lastModifiedBy/>
  <dcterms:modified xsi:type="dcterms:W3CDTF">2021-04-07T17:30:31Z</dcterms:modified>
  <cp:revision>51</cp:revision>
  <dc:subject/>
  <dc:title>Особенности составления презентационных документов молодым специалистом.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43</vt:i4>
  </property>
</Properties>
</file>