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8" r:id="rId5"/>
    <p:sldId id="269" r:id="rId6"/>
    <p:sldId id="264" r:id="rId7"/>
    <p:sldId id="258" r:id="rId8"/>
    <p:sldId id="262" r:id="rId9"/>
    <p:sldId id="263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3A3A"/>
    <a:srgbClr val="00ADDC"/>
    <a:srgbClr val="50BC1A"/>
    <a:srgbClr val="343434"/>
    <a:srgbClr val="28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DD08EF3-06C4-464D-88C4-41991C937735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4AEDBB-CFD9-4A70-969E-F844AC674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8EF3-06C4-464D-88C4-41991C937735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AEDBB-CFD9-4A70-969E-F844AC674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DD08EF3-06C4-464D-88C4-41991C937735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34AEDBB-CFD9-4A70-969E-F844AC674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8EF3-06C4-464D-88C4-41991C937735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4AEDBB-CFD9-4A70-969E-F844AC674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8EF3-06C4-464D-88C4-41991C937735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34AEDBB-CFD9-4A70-969E-F844AC674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DD08EF3-06C4-464D-88C4-41991C937735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34AEDBB-CFD9-4A70-969E-F844AC674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DD08EF3-06C4-464D-88C4-41991C937735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34AEDBB-CFD9-4A70-969E-F844AC674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8EF3-06C4-464D-88C4-41991C937735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4AEDBB-CFD9-4A70-969E-F844AC674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8EF3-06C4-464D-88C4-41991C937735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4AEDBB-CFD9-4A70-969E-F844AC674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08EF3-06C4-464D-88C4-41991C937735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4AEDBB-CFD9-4A70-969E-F844AC674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DD08EF3-06C4-464D-88C4-41991C937735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34AEDBB-CFD9-4A70-969E-F844AC674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D08EF3-06C4-464D-88C4-41991C937735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4AEDBB-CFD9-4A70-969E-F844AC674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-198277" y="-1943"/>
            <a:ext cx="4355976" cy="5949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2367089" y="-99392"/>
            <a:ext cx="5760640" cy="5949280"/>
          </a:xfrm>
          <a:prstGeom prst="triangle">
            <a:avLst>
              <a:gd name="adj" fmla="val 33349"/>
            </a:avLst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40" name="Picture 4" descr="https://im1-tub-ru.yandex.net/i?id=51b4280dc9d5b8277982c0b8558bd1ef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17232"/>
            <a:ext cx="1340768" cy="13407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Равнобедренный треугольник 14"/>
          <p:cNvSpPr/>
          <p:nvPr/>
        </p:nvSpPr>
        <p:spPr>
          <a:xfrm rot="10800000">
            <a:off x="1979712" y="0"/>
            <a:ext cx="5760640" cy="5949280"/>
          </a:xfrm>
          <a:prstGeom prst="triangle">
            <a:avLst>
              <a:gd name="adj" fmla="val 33349"/>
            </a:avLst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340768" y="4797152"/>
            <a:ext cx="763284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cs typeface="Arial" pitchFamily="34" charset="0"/>
              </a:rPr>
              <a:t>МИНИСТЕРСТВА </a:t>
            </a:r>
            <a:r>
              <a:rPr lang="ru-RU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cs typeface="Arial" pitchFamily="34" charset="0"/>
              </a:rPr>
              <a:t>ТРУДА,  ЗАНЯТОСТИ  И СОЦИАЛЬНОГО  РАЗВИТИЯ АРХАНГЕЛЬСКОЙ ОБЛАСТИ</a:t>
            </a:r>
            <a:endParaRPr lang="ru-RU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pic>
        <p:nvPicPr>
          <p:cNvPr id="27" name="Picture 3" descr="https://im1-tub-ru.yandex.net/i?id=5866ad8fc7f5db0506e89dc148e05060&amp;n=33&amp;h=155&amp;w=4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0"/>
            <a:ext cx="6804248" cy="2197205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467544" y="2564904"/>
            <a:ext cx="828092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Информирование работодателей </a:t>
            </a:r>
            <a:br>
              <a:rPr lang="ru-RU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нарушениях в области квотирования рабочих мест для трудоустройства инвалидов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0" y="1"/>
            <a:ext cx="91439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труда, занятости и социального развития Архангельской области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0" y="1628800"/>
            <a:ext cx="539552" cy="5229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0" y="6611938"/>
            <a:ext cx="9144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29.04.2021                                                                                                                                                                                                                                        2</a:t>
            </a:r>
            <a:endParaRPr lang="ru-RU" sz="10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107504" y="0"/>
            <a:ext cx="9036496" cy="1187624"/>
            <a:chOff x="107504" y="0"/>
            <a:chExt cx="9036496" cy="1187624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1115616" y="404664"/>
              <a:ext cx="6768752" cy="504056"/>
              <a:chOff x="1115616" y="404664"/>
              <a:chExt cx="8028384" cy="504056"/>
            </a:xfrm>
          </p:grpSpPr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1115616" y="404664"/>
                <a:ext cx="8028384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1115616" y="908720"/>
                <a:ext cx="8028384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1" name="Picture 4" descr="https://im1-tub-ru.yandex.net/i?id=51b4280dc9d5b8277982c0b8558bd1ef-l&amp;n=1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56376" y="0"/>
              <a:ext cx="1187624" cy="1187624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9" name="Picture 8" descr="http://res.publicdomainfiles.com/pdf_view/94/13945618212026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504" y="66144"/>
              <a:ext cx="1008112" cy="1085983"/>
            </a:xfrm>
            <a:prstGeom prst="rect">
              <a:avLst/>
            </a:prstGeom>
            <a:noFill/>
          </p:spPr>
        </p:pic>
      </p:grpSp>
      <p:sp>
        <p:nvSpPr>
          <p:cNvPr id="22" name="TextBox 21"/>
          <p:cNvSpPr txBox="1"/>
          <p:nvPr/>
        </p:nvSpPr>
        <p:spPr>
          <a:xfrm>
            <a:off x="839736" y="3565662"/>
            <a:ext cx="3804272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SzPct val="159000"/>
              <a:buBlip>
                <a:blip r:embed="rId4"/>
              </a:buBlip>
            </a:pPr>
            <a:r>
              <a:rPr lang="ru-RU" sz="1400" dirty="0" smtClean="0">
                <a:solidFill>
                  <a:srgbClr val="343434"/>
                </a:solidFill>
              </a:rPr>
              <a:t>  </a:t>
            </a:r>
            <a:r>
              <a:rPr lang="ru-RU" sz="1400" dirty="0" smtClean="0">
                <a:solidFill>
                  <a:srgbClr val="3A3A3A"/>
                </a:solidFill>
              </a:rPr>
              <a:t>Закон Российской Федерации от 19.04.1991 № 1032-1 «</a:t>
            </a:r>
            <a:r>
              <a:rPr lang="ru-RU" sz="1400" b="1" dirty="0" smtClean="0">
                <a:solidFill>
                  <a:srgbClr val="3A3A3A"/>
                </a:solidFill>
              </a:rPr>
              <a:t>О занятости населения </a:t>
            </a:r>
            <a:br>
              <a:rPr lang="ru-RU" sz="1400" b="1" dirty="0" smtClean="0">
                <a:solidFill>
                  <a:srgbClr val="3A3A3A"/>
                </a:solidFill>
              </a:rPr>
            </a:br>
            <a:r>
              <a:rPr lang="ru-RU" sz="1400" b="1" dirty="0" smtClean="0">
                <a:solidFill>
                  <a:srgbClr val="3A3A3A"/>
                </a:solidFill>
              </a:rPr>
              <a:t>в Российской Федерации</a:t>
            </a:r>
            <a:r>
              <a:rPr lang="ru-RU" sz="1400" dirty="0" smtClean="0">
                <a:solidFill>
                  <a:srgbClr val="3A3A3A"/>
                </a:solidFill>
              </a:rPr>
              <a:t>»</a:t>
            </a:r>
            <a:endParaRPr lang="ru-RU" sz="1400" dirty="0" smtClean="0">
              <a:solidFill>
                <a:srgbClr val="3A3A3A"/>
              </a:solidFill>
            </a:endParaRPr>
          </a:p>
          <a:p>
            <a:pPr>
              <a:buSzPct val="159000"/>
            </a:pPr>
            <a:r>
              <a:rPr lang="ru-RU" sz="1400" dirty="0" smtClean="0">
                <a:solidFill>
                  <a:srgbClr val="3A3A3A"/>
                </a:solidFill>
              </a:rPr>
              <a:t> </a:t>
            </a:r>
            <a:endParaRPr lang="ru-RU" sz="1400" dirty="0">
              <a:solidFill>
                <a:srgbClr val="3A3A3A"/>
              </a:solidFill>
            </a:endParaRPr>
          </a:p>
          <a:p>
            <a:pPr>
              <a:buSzPct val="159000"/>
              <a:buBlip>
                <a:blip r:embed="rId4"/>
              </a:buBlip>
            </a:pPr>
            <a:r>
              <a:rPr lang="ru-RU" sz="1400" dirty="0" smtClean="0">
                <a:solidFill>
                  <a:srgbClr val="3A3A3A"/>
                </a:solidFill>
              </a:rPr>
              <a:t>  Федеральный закон от 24.11.1995 </a:t>
            </a:r>
            <a:br>
              <a:rPr lang="ru-RU" sz="1400" dirty="0" smtClean="0">
                <a:solidFill>
                  <a:srgbClr val="3A3A3A"/>
                </a:solidFill>
              </a:rPr>
            </a:br>
            <a:r>
              <a:rPr lang="ru-RU" sz="1400" dirty="0" smtClean="0">
                <a:solidFill>
                  <a:srgbClr val="3A3A3A"/>
                </a:solidFill>
              </a:rPr>
              <a:t>№ 181-ФЗ «</a:t>
            </a:r>
            <a:r>
              <a:rPr lang="ru-RU" sz="1400" b="1" dirty="0" smtClean="0">
                <a:solidFill>
                  <a:srgbClr val="3A3A3A"/>
                </a:solidFill>
              </a:rPr>
              <a:t>О социальной защите инвалидов </a:t>
            </a:r>
            <a:br>
              <a:rPr lang="ru-RU" sz="1400" b="1" dirty="0" smtClean="0">
                <a:solidFill>
                  <a:srgbClr val="3A3A3A"/>
                </a:solidFill>
              </a:rPr>
            </a:br>
            <a:r>
              <a:rPr lang="ru-RU" sz="1400" b="1" dirty="0" smtClean="0">
                <a:solidFill>
                  <a:srgbClr val="3A3A3A"/>
                </a:solidFill>
              </a:rPr>
              <a:t>в Российской Федерации</a:t>
            </a:r>
            <a:r>
              <a:rPr lang="ru-RU" sz="1400" dirty="0" smtClean="0">
                <a:solidFill>
                  <a:srgbClr val="3A3A3A"/>
                </a:solidFill>
              </a:rPr>
              <a:t>»</a:t>
            </a:r>
            <a:endParaRPr lang="ru-RU" sz="1400" dirty="0" smtClean="0">
              <a:solidFill>
                <a:srgbClr val="3A3A3A"/>
              </a:solidFill>
            </a:endParaRPr>
          </a:p>
          <a:p>
            <a:pPr>
              <a:buSzPct val="159000"/>
            </a:pPr>
            <a:endParaRPr lang="ru-RU" sz="1400" dirty="0" smtClean="0">
              <a:solidFill>
                <a:srgbClr val="3A3A3A"/>
              </a:solidFill>
            </a:endParaRPr>
          </a:p>
          <a:p>
            <a:pPr>
              <a:buSzPct val="159000"/>
              <a:buBlip>
                <a:blip r:embed="rId4"/>
              </a:buBlip>
            </a:pPr>
            <a:r>
              <a:rPr lang="ru-RU" sz="1400" dirty="0" smtClean="0">
                <a:solidFill>
                  <a:srgbClr val="3A3A3A"/>
                </a:solidFill>
              </a:rPr>
              <a:t> областной закон от 27.05.1998 № 74-16-ОЗ «</a:t>
            </a:r>
            <a:r>
              <a:rPr lang="ru-RU" sz="1400" b="1" dirty="0">
                <a:solidFill>
                  <a:srgbClr val="3A3A3A"/>
                </a:solidFill>
              </a:rPr>
              <a:t>О государственных гарантиях трудовой занятости инвалидов на территории Архангельской области</a:t>
            </a:r>
            <a:r>
              <a:rPr lang="ru-RU" sz="1400" dirty="0" smtClean="0">
                <a:solidFill>
                  <a:srgbClr val="3A3A3A"/>
                </a:solidFill>
              </a:rPr>
              <a:t>»                   </a:t>
            </a:r>
            <a:endParaRPr lang="ru-RU" sz="1400" dirty="0">
              <a:solidFill>
                <a:srgbClr val="3A3A3A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15616" y="1700808"/>
            <a:ext cx="76325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Подконтрольными субъектами являются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юридические лица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независимо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от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организационно-правовых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форм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 форм собственности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 индивидуальные предприниматели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(среднесписочная численность работников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превышает 100 человек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9736" y="2977634"/>
            <a:ext cx="380427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3A3A3A"/>
                </a:solidFill>
              </a:rPr>
              <a:t>Обязанность по установления квоты регулируется:</a:t>
            </a:r>
            <a:endParaRPr lang="ru-RU" sz="1600" b="1" dirty="0">
              <a:solidFill>
                <a:srgbClr val="3A3A3A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87624" y="476672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НАДЗОР И КОНТРОЛЬ ЗА ПРИЕМОМ НА РАБОТУ ИНВАЛИДОВ  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35804" y="3123631"/>
            <a:ext cx="3384376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3A3A3A"/>
                </a:solidFill>
              </a:rPr>
              <a:t>Квота для приема на работу инвалидов </a:t>
            </a:r>
            <a:r>
              <a:rPr lang="ru-RU" sz="1600" b="1" dirty="0" smtClean="0">
                <a:solidFill>
                  <a:srgbClr val="3A3A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</a:t>
            </a:r>
            <a:r>
              <a:rPr lang="ru-RU" sz="1600" b="1" dirty="0" smtClean="0">
                <a:solidFill>
                  <a:srgbClr val="3A3A3A"/>
                </a:solidFill>
              </a:rPr>
              <a:t>устанавливается:</a:t>
            </a:r>
            <a:endParaRPr lang="ru-RU" sz="1600" b="1" dirty="0">
              <a:solidFill>
                <a:srgbClr val="3A3A3A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35804" y="3708406"/>
            <a:ext cx="3384376" cy="29238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SzPct val="159000"/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3A3A3A"/>
                </a:solidFill>
              </a:rPr>
              <a:t>Общественными организациями </a:t>
            </a:r>
            <a:r>
              <a:rPr lang="ru-RU" sz="1400" b="1" dirty="0" smtClean="0">
                <a:solidFill>
                  <a:srgbClr val="3A3A3A"/>
                </a:solidFill>
              </a:rPr>
              <a:t>инвалидов </a:t>
            </a:r>
            <a:endParaRPr lang="ru-RU" sz="1400" b="1" dirty="0" smtClean="0">
              <a:solidFill>
                <a:srgbClr val="3A3A3A"/>
              </a:solidFill>
            </a:endParaRPr>
          </a:p>
          <a:p>
            <a:pPr marL="285750" indent="-285750">
              <a:spcAft>
                <a:spcPts val="1200"/>
              </a:spcAft>
              <a:buSzPct val="159000"/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3A3A3A"/>
                </a:solidFill>
              </a:rPr>
              <a:t>Организациями, образованными общественными объединениями инвалидов</a:t>
            </a:r>
          </a:p>
          <a:p>
            <a:pPr marL="285750" indent="-285750">
              <a:spcAft>
                <a:spcPts val="1200"/>
              </a:spcAft>
              <a:buSzPct val="159000"/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3A3A3A"/>
                </a:solidFill>
              </a:rPr>
              <a:t>Хозяйственными товариществами </a:t>
            </a:r>
            <a:br>
              <a:rPr lang="ru-RU" sz="1400" b="1" dirty="0" smtClean="0">
                <a:solidFill>
                  <a:srgbClr val="3A3A3A"/>
                </a:solidFill>
              </a:rPr>
            </a:br>
            <a:r>
              <a:rPr lang="ru-RU" sz="1400" b="1" dirty="0" smtClean="0">
                <a:solidFill>
                  <a:srgbClr val="3A3A3A"/>
                </a:solidFill>
              </a:rPr>
              <a:t>и обществами, уставный  (складской) капитал которых состоит из вклада общественного объединения инвалидов </a:t>
            </a:r>
            <a:endParaRPr lang="ru-RU" sz="1400" b="1" dirty="0">
              <a:solidFill>
                <a:srgbClr val="50BC1A"/>
              </a:solidFill>
            </a:endParaRPr>
          </a:p>
          <a:p>
            <a:pPr algn="just">
              <a:buSzPct val="159000"/>
            </a:pPr>
            <a:endParaRPr lang="ru-RU" sz="1400" dirty="0" smtClean="0">
              <a:solidFill>
                <a:srgbClr val="50BC1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98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0" y="1"/>
            <a:ext cx="91439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труда, занятости и социального развития Архангельской области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0" y="1628800"/>
            <a:ext cx="539552" cy="5229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0" y="6611938"/>
            <a:ext cx="9144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29.04.2021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107504" y="0"/>
            <a:ext cx="9036496" cy="1187624"/>
            <a:chOff x="107504" y="0"/>
            <a:chExt cx="9036496" cy="1187624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1115616" y="404664"/>
              <a:ext cx="6768752" cy="504056"/>
              <a:chOff x="1115616" y="404664"/>
              <a:chExt cx="8028384" cy="504056"/>
            </a:xfrm>
          </p:grpSpPr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1115616" y="404664"/>
                <a:ext cx="8028384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1115616" y="908720"/>
                <a:ext cx="8028384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1" name="Picture 4" descr="https://im1-tub-ru.yandex.net/i?id=51b4280dc9d5b8277982c0b8558bd1ef-l&amp;n=1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56376" y="0"/>
              <a:ext cx="1187624" cy="1187624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9" name="Picture 8" descr="http://res.publicdomainfiles.com/pdf_view/94/13945618212026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504" y="66144"/>
              <a:ext cx="1008112" cy="1085983"/>
            </a:xfrm>
            <a:prstGeom prst="rect">
              <a:avLst/>
            </a:prstGeom>
            <a:noFill/>
          </p:spPr>
        </p:pic>
      </p:grpSp>
      <p:sp>
        <p:nvSpPr>
          <p:cNvPr id="22" name="TextBox 21"/>
          <p:cNvSpPr txBox="1"/>
          <p:nvPr/>
        </p:nvSpPr>
        <p:spPr>
          <a:xfrm>
            <a:off x="899592" y="2348880"/>
            <a:ext cx="3804272" cy="113877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расчета квоты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i="1" dirty="0"/>
          </a:p>
          <a:p>
            <a:pPr algn="ctr"/>
            <a:r>
              <a:rPr lang="ru-RU" sz="2000" b="1" i="1" dirty="0" smtClean="0"/>
              <a:t>(СЧ – Ф – В) * 3%</a:t>
            </a:r>
            <a:endParaRPr lang="ru-RU" sz="2000" b="1" dirty="0"/>
          </a:p>
          <a:p>
            <a:pPr algn="ctr"/>
            <a:r>
              <a:rPr lang="ru-RU" sz="1400" i="1" dirty="0"/>
              <a:t> </a:t>
            </a:r>
            <a:endParaRPr lang="ru-RU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1187624" y="476672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НАДЗОР И КОНТРОЛЬ ЗА ПРИЕМОМ НА РАБОТУ ИНВАЛИДОВ  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27784" y="3708406"/>
            <a:ext cx="6192396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i="1" dirty="0" smtClean="0"/>
              <a:t>ГДЕ:</a:t>
            </a:r>
          </a:p>
          <a:p>
            <a:endParaRPr lang="ru-RU" sz="1400" dirty="0" smtClean="0"/>
          </a:p>
          <a:p>
            <a:pPr marL="285750" indent="-285750">
              <a:spcAft>
                <a:spcPts val="1200"/>
              </a:spcAft>
              <a:buSzPct val="159000"/>
              <a:buFont typeface="Arial" panose="020B0604020202020204" pitchFamily="34" charset="0"/>
              <a:buChar char="•"/>
            </a:pPr>
            <a:r>
              <a:rPr lang="ru-RU" b="1" i="1" dirty="0" smtClean="0"/>
              <a:t>СЧ</a:t>
            </a:r>
            <a:r>
              <a:rPr lang="ru-RU" i="1" dirty="0" smtClean="0"/>
              <a:t> - среднесписочная численность </a:t>
            </a:r>
            <a:r>
              <a:rPr lang="ru-RU" i="1" dirty="0" smtClean="0"/>
              <a:t>работников </a:t>
            </a:r>
            <a:br>
              <a:rPr lang="ru-RU" i="1" dirty="0" smtClean="0"/>
            </a:br>
            <a:r>
              <a:rPr lang="ru-RU" i="1" dirty="0" smtClean="0"/>
              <a:t>        за 10 месяцев текущего календарного года</a:t>
            </a:r>
            <a:endParaRPr lang="ru-RU" b="1" dirty="0" smtClean="0">
              <a:solidFill>
                <a:srgbClr val="3A3A3A"/>
              </a:solidFill>
            </a:endParaRPr>
          </a:p>
          <a:p>
            <a:pPr marL="285750" indent="-285750">
              <a:spcAft>
                <a:spcPts val="1200"/>
              </a:spcAft>
              <a:buSzPct val="159000"/>
              <a:buFont typeface="Arial" panose="020B0604020202020204" pitchFamily="34" charset="0"/>
              <a:buChar char="•"/>
            </a:pPr>
            <a:r>
              <a:rPr lang="ru-RU" b="1" i="1" dirty="0" smtClean="0"/>
              <a:t>Ф</a:t>
            </a:r>
            <a:r>
              <a:rPr lang="ru-RU" i="1" dirty="0" smtClean="0"/>
              <a:t> </a:t>
            </a:r>
            <a:r>
              <a:rPr lang="ru-RU" i="1" dirty="0"/>
              <a:t>- </a:t>
            </a:r>
            <a:r>
              <a:rPr lang="ru-RU" i="1" dirty="0" smtClean="0"/>
              <a:t>работники </a:t>
            </a:r>
            <a:r>
              <a:rPr lang="ru-RU" i="1" dirty="0"/>
              <a:t>обособленных подразделений,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      расположенных </a:t>
            </a:r>
            <a:r>
              <a:rPr lang="ru-RU" i="1" dirty="0"/>
              <a:t>за пределами Архангельской </a:t>
            </a:r>
            <a:r>
              <a:rPr lang="ru-RU" i="1" dirty="0" smtClean="0"/>
              <a:t>области</a:t>
            </a:r>
            <a:endParaRPr lang="ru-RU" b="1" dirty="0" smtClean="0">
              <a:solidFill>
                <a:srgbClr val="3A3A3A"/>
              </a:solidFill>
            </a:endParaRPr>
          </a:p>
          <a:p>
            <a:pPr marL="285750" indent="-285750">
              <a:spcAft>
                <a:spcPts val="1200"/>
              </a:spcAft>
              <a:buSzPct val="159000"/>
              <a:buFont typeface="Arial" panose="020B0604020202020204" pitchFamily="34" charset="0"/>
              <a:buChar char="•"/>
            </a:pPr>
            <a:r>
              <a:rPr lang="ru-RU" b="1" i="1" dirty="0"/>
              <a:t>В </a:t>
            </a:r>
            <a:r>
              <a:rPr lang="ru-RU" i="1" dirty="0"/>
              <a:t>- работники, условия труда которых отнесены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     к </a:t>
            </a:r>
            <a:r>
              <a:rPr lang="ru-RU" i="1" dirty="0"/>
              <a:t>вредным и (или) опасным условиям </a:t>
            </a:r>
            <a:r>
              <a:rPr lang="ru-RU" i="1" dirty="0" smtClean="0"/>
              <a:t>труда</a:t>
            </a:r>
            <a:endParaRPr lang="ru-RU" b="1" dirty="0">
              <a:solidFill>
                <a:srgbClr val="50BC1A"/>
              </a:solidFill>
            </a:endParaRPr>
          </a:p>
          <a:p>
            <a:pPr algn="just">
              <a:buSzPct val="159000"/>
            </a:pPr>
            <a:endParaRPr lang="ru-RU" sz="1400" dirty="0" smtClean="0">
              <a:solidFill>
                <a:srgbClr val="50BC1A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308" y="1798328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50BC1A">
                    <a:lumMod val="75000"/>
                  </a:srgbClr>
                </a:solidFill>
              </a:rPr>
              <a:t>Размер квоты составляет </a:t>
            </a:r>
            <a:r>
              <a:rPr lang="ru-RU" b="1" dirty="0" smtClean="0">
                <a:solidFill>
                  <a:srgbClr val="50BC1A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3 %</a:t>
            </a:r>
            <a:r>
              <a:rPr lang="ru-RU" b="1" dirty="0" smtClean="0">
                <a:solidFill>
                  <a:srgbClr val="50BC1A">
                    <a:lumMod val="75000"/>
                  </a:srgbClr>
                </a:solidFill>
              </a:rPr>
              <a:t>  </a:t>
            </a:r>
            <a:r>
              <a:rPr lang="ru-RU" b="1" dirty="0">
                <a:solidFill>
                  <a:srgbClr val="50BC1A">
                    <a:lumMod val="75000"/>
                  </a:srgbClr>
                </a:solidFill>
              </a:rPr>
              <a:t>среднесписочной численности работников</a:t>
            </a: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ement/>
                    </a14:imgEffect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611"/>
          <a:stretch/>
        </p:blipFill>
        <p:spPr>
          <a:xfrm>
            <a:off x="6875963" y="2280775"/>
            <a:ext cx="1944217" cy="12077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2574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0" y="1"/>
            <a:ext cx="91439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труда, занятости и социального развития Архангельской области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87624" y="476672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НАДЗОР И КОНТРОЛЬ ЗА ПРИЕМОМ НА РАБОТУ ИНВАЛИДОВ  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107504" y="0"/>
            <a:ext cx="9036496" cy="1187624"/>
            <a:chOff x="107504" y="0"/>
            <a:chExt cx="9036496" cy="1187624"/>
          </a:xfrm>
        </p:grpSpPr>
        <p:grpSp>
          <p:nvGrpSpPr>
            <p:cNvPr id="20" name="Группа 17"/>
            <p:cNvGrpSpPr/>
            <p:nvPr/>
          </p:nvGrpSpPr>
          <p:grpSpPr>
            <a:xfrm>
              <a:off x="1115616" y="404664"/>
              <a:ext cx="6768752" cy="504056"/>
              <a:chOff x="1115616" y="404664"/>
              <a:chExt cx="8028384" cy="504056"/>
            </a:xfrm>
          </p:grpSpPr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1115616" y="404664"/>
                <a:ext cx="8028384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1115616" y="908720"/>
                <a:ext cx="8028384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1" name="Picture 4" descr="https://im1-tub-ru.yandex.net/i?id=51b4280dc9d5b8277982c0b8558bd1ef-l&amp;n=1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56376" y="0"/>
              <a:ext cx="1187624" cy="1187624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2" name="Picture 8" descr="http://res.publicdomainfiles.com/pdf_view/94/13945618212026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504" y="66144"/>
              <a:ext cx="1008112" cy="1085983"/>
            </a:xfrm>
            <a:prstGeom prst="rect">
              <a:avLst/>
            </a:prstGeom>
            <a:noFill/>
          </p:spPr>
        </p:pic>
      </p:grpSp>
      <p:pic>
        <p:nvPicPr>
          <p:cNvPr id="26" name="Picture 2" descr="http://www.cpi-expert.ru/images/bonus/photo_14117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379643">
            <a:off x="6970288" y="2133912"/>
            <a:ext cx="1895825" cy="1295481"/>
          </a:xfrm>
          <a:prstGeom prst="rect">
            <a:avLst/>
          </a:prstGeom>
          <a:noFill/>
        </p:spPr>
      </p:pic>
      <p:grpSp>
        <p:nvGrpSpPr>
          <p:cNvPr id="28" name="Группа 27"/>
          <p:cNvGrpSpPr/>
          <p:nvPr/>
        </p:nvGrpSpPr>
        <p:grpSpPr>
          <a:xfrm>
            <a:off x="846559" y="1367829"/>
            <a:ext cx="6535120" cy="4163484"/>
            <a:chOff x="1186439" y="1773602"/>
            <a:chExt cx="5745408" cy="4163484"/>
          </a:xfrm>
        </p:grpSpPr>
        <p:sp>
          <p:nvSpPr>
            <p:cNvPr id="30" name="Полилиния 29"/>
            <p:cNvSpPr/>
            <p:nvPr/>
          </p:nvSpPr>
          <p:spPr>
            <a:xfrm>
              <a:off x="3979342" y="2768749"/>
              <a:ext cx="1436563" cy="45578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10602"/>
                  </a:lnTo>
                  <a:lnTo>
                    <a:pt x="1436563" y="310602"/>
                  </a:lnTo>
                  <a:lnTo>
                    <a:pt x="1436563" y="455782"/>
                  </a:lnTo>
                </a:path>
              </a:pathLst>
            </a:custGeom>
            <a:noFill/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Полилиния 32"/>
            <p:cNvSpPr/>
            <p:nvPr/>
          </p:nvSpPr>
          <p:spPr>
            <a:xfrm>
              <a:off x="2542778" y="2768749"/>
              <a:ext cx="1436563" cy="45578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436563" y="0"/>
                  </a:moveTo>
                  <a:lnTo>
                    <a:pt x="1436563" y="310602"/>
                  </a:lnTo>
                  <a:lnTo>
                    <a:pt x="0" y="310602"/>
                  </a:lnTo>
                  <a:lnTo>
                    <a:pt x="0" y="455782"/>
                  </a:lnTo>
                </a:path>
              </a:pathLst>
            </a:custGeom>
            <a:noFill/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Скругленный прямоугольник 33"/>
            <p:cNvSpPr/>
            <p:nvPr/>
          </p:nvSpPr>
          <p:spPr>
            <a:xfrm>
              <a:off x="3195761" y="1773602"/>
              <a:ext cx="1567160" cy="99514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Полилиния 34"/>
            <p:cNvSpPr/>
            <p:nvPr/>
          </p:nvSpPr>
          <p:spPr>
            <a:xfrm>
              <a:off x="3369889" y="1939024"/>
              <a:ext cx="1567160" cy="995146"/>
            </a:xfrm>
            <a:custGeom>
              <a:avLst/>
              <a:gdLst>
                <a:gd name="connsiteX0" fmla="*/ 0 w 1567160"/>
                <a:gd name="connsiteY0" fmla="*/ 99515 h 995146"/>
                <a:gd name="connsiteX1" fmla="*/ 29147 w 1567160"/>
                <a:gd name="connsiteY1" fmla="*/ 29147 h 995146"/>
                <a:gd name="connsiteX2" fmla="*/ 99515 w 1567160"/>
                <a:gd name="connsiteY2" fmla="*/ 0 h 995146"/>
                <a:gd name="connsiteX3" fmla="*/ 1467645 w 1567160"/>
                <a:gd name="connsiteY3" fmla="*/ 0 h 995146"/>
                <a:gd name="connsiteX4" fmla="*/ 1538013 w 1567160"/>
                <a:gd name="connsiteY4" fmla="*/ 29147 h 995146"/>
                <a:gd name="connsiteX5" fmla="*/ 1567160 w 1567160"/>
                <a:gd name="connsiteY5" fmla="*/ 99515 h 995146"/>
                <a:gd name="connsiteX6" fmla="*/ 1567160 w 1567160"/>
                <a:gd name="connsiteY6" fmla="*/ 895631 h 995146"/>
                <a:gd name="connsiteX7" fmla="*/ 1538013 w 1567160"/>
                <a:gd name="connsiteY7" fmla="*/ 965999 h 995146"/>
                <a:gd name="connsiteX8" fmla="*/ 1467645 w 1567160"/>
                <a:gd name="connsiteY8" fmla="*/ 995146 h 995146"/>
                <a:gd name="connsiteX9" fmla="*/ 99515 w 1567160"/>
                <a:gd name="connsiteY9" fmla="*/ 995146 h 995146"/>
                <a:gd name="connsiteX10" fmla="*/ 29147 w 1567160"/>
                <a:gd name="connsiteY10" fmla="*/ 965999 h 995146"/>
                <a:gd name="connsiteX11" fmla="*/ 0 w 1567160"/>
                <a:gd name="connsiteY11" fmla="*/ 895631 h 995146"/>
                <a:gd name="connsiteX12" fmla="*/ 0 w 1567160"/>
                <a:gd name="connsiteY12" fmla="*/ 99515 h 995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67160" h="995146">
                  <a:moveTo>
                    <a:pt x="0" y="99515"/>
                  </a:moveTo>
                  <a:cubicBezTo>
                    <a:pt x="0" y="73122"/>
                    <a:pt x="10485" y="47810"/>
                    <a:pt x="29147" y="29147"/>
                  </a:cubicBezTo>
                  <a:cubicBezTo>
                    <a:pt x="47810" y="10484"/>
                    <a:pt x="73122" y="0"/>
                    <a:pt x="99515" y="0"/>
                  </a:cubicBezTo>
                  <a:lnTo>
                    <a:pt x="1467645" y="0"/>
                  </a:lnTo>
                  <a:cubicBezTo>
                    <a:pt x="1494038" y="0"/>
                    <a:pt x="1519350" y="10485"/>
                    <a:pt x="1538013" y="29147"/>
                  </a:cubicBezTo>
                  <a:cubicBezTo>
                    <a:pt x="1556676" y="47810"/>
                    <a:pt x="1567160" y="73122"/>
                    <a:pt x="1567160" y="99515"/>
                  </a:cubicBezTo>
                  <a:lnTo>
                    <a:pt x="1567160" y="895631"/>
                  </a:lnTo>
                  <a:cubicBezTo>
                    <a:pt x="1567160" y="922024"/>
                    <a:pt x="1556675" y="947336"/>
                    <a:pt x="1538013" y="965999"/>
                  </a:cubicBezTo>
                  <a:cubicBezTo>
                    <a:pt x="1519350" y="984662"/>
                    <a:pt x="1494038" y="995146"/>
                    <a:pt x="1467645" y="995146"/>
                  </a:cubicBezTo>
                  <a:lnTo>
                    <a:pt x="99515" y="995146"/>
                  </a:lnTo>
                  <a:cubicBezTo>
                    <a:pt x="73122" y="995146"/>
                    <a:pt x="47810" y="984661"/>
                    <a:pt x="29147" y="965999"/>
                  </a:cubicBezTo>
                  <a:cubicBezTo>
                    <a:pt x="10484" y="947336"/>
                    <a:pt x="0" y="922024"/>
                    <a:pt x="0" y="895631"/>
                  </a:cubicBezTo>
                  <a:lnTo>
                    <a:pt x="0" y="99515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0107" tIns="90107" rIns="90107" bIns="90107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rgbClr val="3A3A3A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Обязательные требования</a:t>
              </a:r>
              <a:endParaRPr lang="ru-RU" b="1" kern="1200" dirty="0">
                <a:solidFill>
                  <a:srgbClr val="3A3A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Скругленный прямоугольник 35"/>
            <p:cNvSpPr/>
            <p:nvPr/>
          </p:nvSpPr>
          <p:spPr>
            <a:xfrm>
              <a:off x="1759198" y="3224531"/>
              <a:ext cx="1567160" cy="99514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Полилиния 36"/>
            <p:cNvSpPr/>
            <p:nvPr/>
          </p:nvSpPr>
          <p:spPr>
            <a:xfrm>
              <a:off x="2009302" y="3389953"/>
              <a:ext cx="1582662" cy="995146"/>
            </a:xfrm>
            <a:custGeom>
              <a:avLst/>
              <a:gdLst>
                <a:gd name="connsiteX0" fmla="*/ 0 w 1567160"/>
                <a:gd name="connsiteY0" fmla="*/ 99515 h 995146"/>
                <a:gd name="connsiteX1" fmla="*/ 29147 w 1567160"/>
                <a:gd name="connsiteY1" fmla="*/ 29147 h 995146"/>
                <a:gd name="connsiteX2" fmla="*/ 99515 w 1567160"/>
                <a:gd name="connsiteY2" fmla="*/ 0 h 995146"/>
                <a:gd name="connsiteX3" fmla="*/ 1467645 w 1567160"/>
                <a:gd name="connsiteY3" fmla="*/ 0 h 995146"/>
                <a:gd name="connsiteX4" fmla="*/ 1538013 w 1567160"/>
                <a:gd name="connsiteY4" fmla="*/ 29147 h 995146"/>
                <a:gd name="connsiteX5" fmla="*/ 1567160 w 1567160"/>
                <a:gd name="connsiteY5" fmla="*/ 99515 h 995146"/>
                <a:gd name="connsiteX6" fmla="*/ 1567160 w 1567160"/>
                <a:gd name="connsiteY6" fmla="*/ 895631 h 995146"/>
                <a:gd name="connsiteX7" fmla="*/ 1538013 w 1567160"/>
                <a:gd name="connsiteY7" fmla="*/ 965999 h 995146"/>
                <a:gd name="connsiteX8" fmla="*/ 1467645 w 1567160"/>
                <a:gd name="connsiteY8" fmla="*/ 995146 h 995146"/>
                <a:gd name="connsiteX9" fmla="*/ 99515 w 1567160"/>
                <a:gd name="connsiteY9" fmla="*/ 995146 h 995146"/>
                <a:gd name="connsiteX10" fmla="*/ 29147 w 1567160"/>
                <a:gd name="connsiteY10" fmla="*/ 965999 h 995146"/>
                <a:gd name="connsiteX11" fmla="*/ 0 w 1567160"/>
                <a:gd name="connsiteY11" fmla="*/ 895631 h 995146"/>
                <a:gd name="connsiteX12" fmla="*/ 0 w 1567160"/>
                <a:gd name="connsiteY12" fmla="*/ 99515 h 995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67160" h="995146">
                  <a:moveTo>
                    <a:pt x="0" y="99515"/>
                  </a:moveTo>
                  <a:cubicBezTo>
                    <a:pt x="0" y="73122"/>
                    <a:pt x="10485" y="47810"/>
                    <a:pt x="29147" y="29147"/>
                  </a:cubicBezTo>
                  <a:cubicBezTo>
                    <a:pt x="47810" y="10484"/>
                    <a:pt x="73122" y="0"/>
                    <a:pt x="99515" y="0"/>
                  </a:cubicBezTo>
                  <a:lnTo>
                    <a:pt x="1467645" y="0"/>
                  </a:lnTo>
                  <a:cubicBezTo>
                    <a:pt x="1494038" y="0"/>
                    <a:pt x="1519350" y="10485"/>
                    <a:pt x="1538013" y="29147"/>
                  </a:cubicBezTo>
                  <a:cubicBezTo>
                    <a:pt x="1556676" y="47810"/>
                    <a:pt x="1567160" y="73122"/>
                    <a:pt x="1567160" y="99515"/>
                  </a:cubicBezTo>
                  <a:lnTo>
                    <a:pt x="1567160" y="895631"/>
                  </a:lnTo>
                  <a:cubicBezTo>
                    <a:pt x="1567160" y="922024"/>
                    <a:pt x="1556675" y="947336"/>
                    <a:pt x="1538013" y="965999"/>
                  </a:cubicBezTo>
                  <a:cubicBezTo>
                    <a:pt x="1519350" y="984662"/>
                    <a:pt x="1494038" y="995146"/>
                    <a:pt x="1467645" y="995146"/>
                  </a:cubicBezTo>
                  <a:lnTo>
                    <a:pt x="99515" y="995146"/>
                  </a:lnTo>
                  <a:cubicBezTo>
                    <a:pt x="73122" y="995146"/>
                    <a:pt x="47810" y="984661"/>
                    <a:pt x="29147" y="965999"/>
                  </a:cubicBezTo>
                  <a:cubicBezTo>
                    <a:pt x="10484" y="947336"/>
                    <a:pt x="0" y="922024"/>
                    <a:pt x="0" y="895631"/>
                  </a:cubicBezTo>
                  <a:lnTo>
                    <a:pt x="0" y="99515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0107" tIns="90107" rIns="90107" bIns="90107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rgbClr val="3A3A3A"/>
                  </a:solidFill>
                </a:rPr>
                <a:t>Установление квоты</a:t>
              </a:r>
              <a:endParaRPr lang="ru-RU" b="1" kern="1200" dirty="0">
                <a:solidFill>
                  <a:srgbClr val="3A3A3A"/>
                </a:solidFill>
              </a:endParaRPr>
            </a:p>
          </p:txBody>
        </p:sp>
        <p:sp>
          <p:nvSpPr>
            <p:cNvPr id="38" name="Скругленный прямоугольник 37"/>
            <p:cNvSpPr/>
            <p:nvPr/>
          </p:nvSpPr>
          <p:spPr>
            <a:xfrm>
              <a:off x="1359580" y="4920548"/>
              <a:ext cx="1567160" cy="79208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Полилиния 38"/>
            <p:cNvSpPr/>
            <p:nvPr/>
          </p:nvSpPr>
          <p:spPr>
            <a:xfrm>
              <a:off x="1186439" y="5005130"/>
              <a:ext cx="1913441" cy="887121"/>
            </a:xfrm>
            <a:custGeom>
              <a:avLst/>
              <a:gdLst>
                <a:gd name="connsiteX0" fmla="*/ 0 w 1567160"/>
                <a:gd name="connsiteY0" fmla="*/ 99515 h 995146"/>
                <a:gd name="connsiteX1" fmla="*/ 29147 w 1567160"/>
                <a:gd name="connsiteY1" fmla="*/ 29147 h 995146"/>
                <a:gd name="connsiteX2" fmla="*/ 99515 w 1567160"/>
                <a:gd name="connsiteY2" fmla="*/ 0 h 995146"/>
                <a:gd name="connsiteX3" fmla="*/ 1467645 w 1567160"/>
                <a:gd name="connsiteY3" fmla="*/ 0 h 995146"/>
                <a:gd name="connsiteX4" fmla="*/ 1538013 w 1567160"/>
                <a:gd name="connsiteY4" fmla="*/ 29147 h 995146"/>
                <a:gd name="connsiteX5" fmla="*/ 1567160 w 1567160"/>
                <a:gd name="connsiteY5" fmla="*/ 99515 h 995146"/>
                <a:gd name="connsiteX6" fmla="*/ 1567160 w 1567160"/>
                <a:gd name="connsiteY6" fmla="*/ 895631 h 995146"/>
                <a:gd name="connsiteX7" fmla="*/ 1538013 w 1567160"/>
                <a:gd name="connsiteY7" fmla="*/ 965999 h 995146"/>
                <a:gd name="connsiteX8" fmla="*/ 1467645 w 1567160"/>
                <a:gd name="connsiteY8" fmla="*/ 995146 h 995146"/>
                <a:gd name="connsiteX9" fmla="*/ 99515 w 1567160"/>
                <a:gd name="connsiteY9" fmla="*/ 995146 h 995146"/>
                <a:gd name="connsiteX10" fmla="*/ 29147 w 1567160"/>
                <a:gd name="connsiteY10" fmla="*/ 965999 h 995146"/>
                <a:gd name="connsiteX11" fmla="*/ 0 w 1567160"/>
                <a:gd name="connsiteY11" fmla="*/ 895631 h 995146"/>
                <a:gd name="connsiteX12" fmla="*/ 0 w 1567160"/>
                <a:gd name="connsiteY12" fmla="*/ 99515 h 995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67160" h="995146">
                  <a:moveTo>
                    <a:pt x="0" y="99515"/>
                  </a:moveTo>
                  <a:cubicBezTo>
                    <a:pt x="0" y="73122"/>
                    <a:pt x="10485" y="47810"/>
                    <a:pt x="29147" y="29147"/>
                  </a:cubicBezTo>
                  <a:cubicBezTo>
                    <a:pt x="47810" y="10484"/>
                    <a:pt x="73122" y="0"/>
                    <a:pt x="99515" y="0"/>
                  </a:cubicBezTo>
                  <a:lnTo>
                    <a:pt x="1467645" y="0"/>
                  </a:lnTo>
                  <a:cubicBezTo>
                    <a:pt x="1494038" y="0"/>
                    <a:pt x="1519350" y="10485"/>
                    <a:pt x="1538013" y="29147"/>
                  </a:cubicBezTo>
                  <a:cubicBezTo>
                    <a:pt x="1556676" y="47810"/>
                    <a:pt x="1567160" y="73122"/>
                    <a:pt x="1567160" y="99515"/>
                  </a:cubicBezTo>
                  <a:lnTo>
                    <a:pt x="1567160" y="895631"/>
                  </a:lnTo>
                  <a:cubicBezTo>
                    <a:pt x="1567160" y="922024"/>
                    <a:pt x="1556675" y="947336"/>
                    <a:pt x="1538013" y="965999"/>
                  </a:cubicBezTo>
                  <a:cubicBezTo>
                    <a:pt x="1519350" y="984662"/>
                    <a:pt x="1494038" y="995146"/>
                    <a:pt x="1467645" y="995146"/>
                  </a:cubicBezTo>
                  <a:lnTo>
                    <a:pt x="99515" y="995146"/>
                  </a:lnTo>
                  <a:cubicBezTo>
                    <a:pt x="73122" y="995146"/>
                    <a:pt x="47810" y="984661"/>
                    <a:pt x="29147" y="965999"/>
                  </a:cubicBezTo>
                  <a:cubicBezTo>
                    <a:pt x="10484" y="947336"/>
                    <a:pt x="0" y="922024"/>
                    <a:pt x="0" y="895631"/>
                  </a:cubicBezTo>
                  <a:lnTo>
                    <a:pt x="0" y="99515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0107" tIns="90107" rIns="90107" bIns="90107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/>
                <a:t>Создание или выделение рабочих мест </a:t>
              </a:r>
              <a:r>
                <a:rPr lang="ru-RU" sz="1400" b="1" kern="1200" dirty="0" smtClean="0"/>
                <a:t/>
              </a:r>
              <a:br>
                <a:rPr lang="ru-RU" sz="1400" b="1" kern="1200" dirty="0" smtClean="0"/>
              </a:br>
              <a:r>
                <a:rPr lang="ru-RU" sz="1400" b="1" kern="1200" dirty="0" smtClean="0"/>
                <a:t>в </a:t>
              </a:r>
              <a:r>
                <a:rPr lang="ru-RU" sz="1400" b="1" kern="1200" dirty="0" smtClean="0"/>
                <a:t>соответствии </a:t>
              </a:r>
              <a:br>
                <a:rPr lang="ru-RU" sz="1400" b="1" kern="1200" dirty="0" smtClean="0"/>
              </a:br>
              <a:r>
                <a:rPr lang="ru-RU" sz="1400" b="1" kern="1200" dirty="0" smtClean="0"/>
                <a:t>с установленной </a:t>
              </a:r>
              <a:r>
                <a:rPr lang="ru-RU" sz="1400" b="1" kern="1200" dirty="0" smtClean="0"/>
                <a:t>квотой</a:t>
              </a:r>
              <a:endParaRPr lang="ru-RU" sz="1400" b="1" kern="1200" dirty="0"/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3274998" y="4920548"/>
              <a:ext cx="1567160" cy="79208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Полилиния 40"/>
            <p:cNvSpPr/>
            <p:nvPr/>
          </p:nvSpPr>
          <p:spPr>
            <a:xfrm>
              <a:off x="3274997" y="5100163"/>
              <a:ext cx="1836321" cy="792088"/>
            </a:xfrm>
            <a:custGeom>
              <a:avLst/>
              <a:gdLst>
                <a:gd name="connsiteX0" fmla="*/ 0 w 1567160"/>
                <a:gd name="connsiteY0" fmla="*/ 99515 h 995146"/>
                <a:gd name="connsiteX1" fmla="*/ 29147 w 1567160"/>
                <a:gd name="connsiteY1" fmla="*/ 29147 h 995146"/>
                <a:gd name="connsiteX2" fmla="*/ 99515 w 1567160"/>
                <a:gd name="connsiteY2" fmla="*/ 0 h 995146"/>
                <a:gd name="connsiteX3" fmla="*/ 1467645 w 1567160"/>
                <a:gd name="connsiteY3" fmla="*/ 0 h 995146"/>
                <a:gd name="connsiteX4" fmla="*/ 1538013 w 1567160"/>
                <a:gd name="connsiteY4" fmla="*/ 29147 h 995146"/>
                <a:gd name="connsiteX5" fmla="*/ 1567160 w 1567160"/>
                <a:gd name="connsiteY5" fmla="*/ 99515 h 995146"/>
                <a:gd name="connsiteX6" fmla="*/ 1567160 w 1567160"/>
                <a:gd name="connsiteY6" fmla="*/ 895631 h 995146"/>
                <a:gd name="connsiteX7" fmla="*/ 1538013 w 1567160"/>
                <a:gd name="connsiteY7" fmla="*/ 965999 h 995146"/>
                <a:gd name="connsiteX8" fmla="*/ 1467645 w 1567160"/>
                <a:gd name="connsiteY8" fmla="*/ 995146 h 995146"/>
                <a:gd name="connsiteX9" fmla="*/ 99515 w 1567160"/>
                <a:gd name="connsiteY9" fmla="*/ 995146 h 995146"/>
                <a:gd name="connsiteX10" fmla="*/ 29147 w 1567160"/>
                <a:gd name="connsiteY10" fmla="*/ 965999 h 995146"/>
                <a:gd name="connsiteX11" fmla="*/ 0 w 1567160"/>
                <a:gd name="connsiteY11" fmla="*/ 895631 h 995146"/>
                <a:gd name="connsiteX12" fmla="*/ 0 w 1567160"/>
                <a:gd name="connsiteY12" fmla="*/ 99515 h 995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67160" h="995146">
                  <a:moveTo>
                    <a:pt x="0" y="99515"/>
                  </a:moveTo>
                  <a:cubicBezTo>
                    <a:pt x="0" y="73122"/>
                    <a:pt x="10485" y="47810"/>
                    <a:pt x="29147" y="29147"/>
                  </a:cubicBezTo>
                  <a:cubicBezTo>
                    <a:pt x="47810" y="10484"/>
                    <a:pt x="73122" y="0"/>
                    <a:pt x="99515" y="0"/>
                  </a:cubicBezTo>
                  <a:lnTo>
                    <a:pt x="1467645" y="0"/>
                  </a:lnTo>
                  <a:cubicBezTo>
                    <a:pt x="1494038" y="0"/>
                    <a:pt x="1519350" y="10485"/>
                    <a:pt x="1538013" y="29147"/>
                  </a:cubicBezTo>
                  <a:cubicBezTo>
                    <a:pt x="1556676" y="47810"/>
                    <a:pt x="1567160" y="73122"/>
                    <a:pt x="1567160" y="99515"/>
                  </a:cubicBezTo>
                  <a:lnTo>
                    <a:pt x="1567160" y="895631"/>
                  </a:lnTo>
                  <a:cubicBezTo>
                    <a:pt x="1567160" y="922024"/>
                    <a:pt x="1556675" y="947336"/>
                    <a:pt x="1538013" y="965999"/>
                  </a:cubicBezTo>
                  <a:cubicBezTo>
                    <a:pt x="1519350" y="984662"/>
                    <a:pt x="1494038" y="995146"/>
                    <a:pt x="1467645" y="995146"/>
                  </a:cubicBezTo>
                  <a:lnTo>
                    <a:pt x="99515" y="995146"/>
                  </a:lnTo>
                  <a:cubicBezTo>
                    <a:pt x="73122" y="995146"/>
                    <a:pt x="47810" y="984661"/>
                    <a:pt x="29147" y="965999"/>
                  </a:cubicBezTo>
                  <a:cubicBezTo>
                    <a:pt x="10484" y="947336"/>
                    <a:pt x="0" y="922024"/>
                    <a:pt x="0" y="895631"/>
                  </a:cubicBezTo>
                  <a:lnTo>
                    <a:pt x="0" y="99515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0107" tIns="90107" rIns="90107" bIns="90107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dirty="0" smtClean="0"/>
            </a:p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/>
                <a:t>Предоставление </a:t>
              </a:r>
              <a:r>
                <a:rPr lang="ru-RU" sz="1400" b="1" dirty="0"/>
                <a:t>информации </a:t>
              </a:r>
              <a:r>
                <a:rPr lang="ru-RU" sz="1400" b="1" dirty="0" smtClean="0"/>
                <a:t>в </a:t>
              </a:r>
              <a:r>
                <a:rPr lang="ru-RU" sz="1400" b="1" dirty="0"/>
                <a:t>органы службы занятости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 dirty="0"/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4632325" y="3224531"/>
              <a:ext cx="1567160" cy="99514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Полилиния 42"/>
            <p:cNvSpPr/>
            <p:nvPr/>
          </p:nvSpPr>
          <p:spPr>
            <a:xfrm>
              <a:off x="4806454" y="3389953"/>
              <a:ext cx="1567160" cy="995146"/>
            </a:xfrm>
            <a:custGeom>
              <a:avLst/>
              <a:gdLst>
                <a:gd name="connsiteX0" fmla="*/ 0 w 1567160"/>
                <a:gd name="connsiteY0" fmla="*/ 99515 h 995146"/>
                <a:gd name="connsiteX1" fmla="*/ 29147 w 1567160"/>
                <a:gd name="connsiteY1" fmla="*/ 29147 h 995146"/>
                <a:gd name="connsiteX2" fmla="*/ 99515 w 1567160"/>
                <a:gd name="connsiteY2" fmla="*/ 0 h 995146"/>
                <a:gd name="connsiteX3" fmla="*/ 1467645 w 1567160"/>
                <a:gd name="connsiteY3" fmla="*/ 0 h 995146"/>
                <a:gd name="connsiteX4" fmla="*/ 1538013 w 1567160"/>
                <a:gd name="connsiteY4" fmla="*/ 29147 h 995146"/>
                <a:gd name="connsiteX5" fmla="*/ 1567160 w 1567160"/>
                <a:gd name="connsiteY5" fmla="*/ 99515 h 995146"/>
                <a:gd name="connsiteX6" fmla="*/ 1567160 w 1567160"/>
                <a:gd name="connsiteY6" fmla="*/ 895631 h 995146"/>
                <a:gd name="connsiteX7" fmla="*/ 1538013 w 1567160"/>
                <a:gd name="connsiteY7" fmla="*/ 965999 h 995146"/>
                <a:gd name="connsiteX8" fmla="*/ 1467645 w 1567160"/>
                <a:gd name="connsiteY8" fmla="*/ 995146 h 995146"/>
                <a:gd name="connsiteX9" fmla="*/ 99515 w 1567160"/>
                <a:gd name="connsiteY9" fmla="*/ 995146 h 995146"/>
                <a:gd name="connsiteX10" fmla="*/ 29147 w 1567160"/>
                <a:gd name="connsiteY10" fmla="*/ 965999 h 995146"/>
                <a:gd name="connsiteX11" fmla="*/ 0 w 1567160"/>
                <a:gd name="connsiteY11" fmla="*/ 895631 h 995146"/>
                <a:gd name="connsiteX12" fmla="*/ 0 w 1567160"/>
                <a:gd name="connsiteY12" fmla="*/ 99515 h 995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67160" h="995146">
                  <a:moveTo>
                    <a:pt x="0" y="99515"/>
                  </a:moveTo>
                  <a:cubicBezTo>
                    <a:pt x="0" y="73122"/>
                    <a:pt x="10485" y="47810"/>
                    <a:pt x="29147" y="29147"/>
                  </a:cubicBezTo>
                  <a:cubicBezTo>
                    <a:pt x="47810" y="10484"/>
                    <a:pt x="73122" y="0"/>
                    <a:pt x="99515" y="0"/>
                  </a:cubicBezTo>
                  <a:lnTo>
                    <a:pt x="1467645" y="0"/>
                  </a:lnTo>
                  <a:cubicBezTo>
                    <a:pt x="1494038" y="0"/>
                    <a:pt x="1519350" y="10485"/>
                    <a:pt x="1538013" y="29147"/>
                  </a:cubicBezTo>
                  <a:cubicBezTo>
                    <a:pt x="1556676" y="47810"/>
                    <a:pt x="1567160" y="73122"/>
                    <a:pt x="1567160" y="99515"/>
                  </a:cubicBezTo>
                  <a:lnTo>
                    <a:pt x="1567160" y="895631"/>
                  </a:lnTo>
                  <a:cubicBezTo>
                    <a:pt x="1567160" y="922024"/>
                    <a:pt x="1556675" y="947336"/>
                    <a:pt x="1538013" y="965999"/>
                  </a:cubicBezTo>
                  <a:cubicBezTo>
                    <a:pt x="1519350" y="984662"/>
                    <a:pt x="1494038" y="995146"/>
                    <a:pt x="1467645" y="995146"/>
                  </a:cubicBezTo>
                  <a:lnTo>
                    <a:pt x="99515" y="995146"/>
                  </a:lnTo>
                  <a:cubicBezTo>
                    <a:pt x="73122" y="995146"/>
                    <a:pt x="47810" y="984661"/>
                    <a:pt x="29147" y="965999"/>
                  </a:cubicBezTo>
                  <a:cubicBezTo>
                    <a:pt x="10484" y="947336"/>
                    <a:pt x="0" y="922024"/>
                    <a:pt x="0" y="895631"/>
                  </a:cubicBezTo>
                  <a:lnTo>
                    <a:pt x="0" y="99515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0107" tIns="90107" rIns="90107" bIns="90107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rgbClr val="3A3A3A"/>
                  </a:solidFill>
                </a:rPr>
                <a:t>Выполнение квоты</a:t>
              </a:r>
              <a:endParaRPr lang="ru-RU" b="1" kern="1200" dirty="0">
                <a:solidFill>
                  <a:srgbClr val="3A3A3A"/>
                </a:solidFill>
              </a:endParaRP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5190416" y="4920548"/>
              <a:ext cx="1567160" cy="79208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Полилиния 44"/>
            <p:cNvSpPr/>
            <p:nvPr/>
          </p:nvSpPr>
          <p:spPr>
            <a:xfrm>
              <a:off x="5364687" y="5144998"/>
              <a:ext cx="1567160" cy="792088"/>
            </a:xfrm>
            <a:custGeom>
              <a:avLst/>
              <a:gdLst>
                <a:gd name="connsiteX0" fmla="*/ 0 w 1567160"/>
                <a:gd name="connsiteY0" fmla="*/ 99515 h 995146"/>
                <a:gd name="connsiteX1" fmla="*/ 29147 w 1567160"/>
                <a:gd name="connsiteY1" fmla="*/ 29147 h 995146"/>
                <a:gd name="connsiteX2" fmla="*/ 99515 w 1567160"/>
                <a:gd name="connsiteY2" fmla="*/ 0 h 995146"/>
                <a:gd name="connsiteX3" fmla="*/ 1467645 w 1567160"/>
                <a:gd name="connsiteY3" fmla="*/ 0 h 995146"/>
                <a:gd name="connsiteX4" fmla="*/ 1538013 w 1567160"/>
                <a:gd name="connsiteY4" fmla="*/ 29147 h 995146"/>
                <a:gd name="connsiteX5" fmla="*/ 1567160 w 1567160"/>
                <a:gd name="connsiteY5" fmla="*/ 99515 h 995146"/>
                <a:gd name="connsiteX6" fmla="*/ 1567160 w 1567160"/>
                <a:gd name="connsiteY6" fmla="*/ 895631 h 995146"/>
                <a:gd name="connsiteX7" fmla="*/ 1538013 w 1567160"/>
                <a:gd name="connsiteY7" fmla="*/ 965999 h 995146"/>
                <a:gd name="connsiteX8" fmla="*/ 1467645 w 1567160"/>
                <a:gd name="connsiteY8" fmla="*/ 995146 h 995146"/>
                <a:gd name="connsiteX9" fmla="*/ 99515 w 1567160"/>
                <a:gd name="connsiteY9" fmla="*/ 995146 h 995146"/>
                <a:gd name="connsiteX10" fmla="*/ 29147 w 1567160"/>
                <a:gd name="connsiteY10" fmla="*/ 965999 h 995146"/>
                <a:gd name="connsiteX11" fmla="*/ 0 w 1567160"/>
                <a:gd name="connsiteY11" fmla="*/ 895631 h 995146"/>
                <a:gd name="connsiteX12" fmla="*/ 0 w 1567160"/>
                <a:gd name="connsiteY12" fmla="*/ 99515 h 995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67160" h="995146">
                  <a:moveTo>
                    <a:pt x="0" y="99515"/>
                  </a:moveTo>
                  <a:cubicBezTo>
                    <a:pt x="0" y="73122"/>
                    <a:pt x="10485" y="47810"/>
                    <a:pt x="29147" y="29147"/>
                  </a:cubicBezTo>
                  <a:cubicBezTo>
                    <a:pt x="47810" y="10484"/>
                    <a:pt x="73122" y="0"/>
                    <a:pt x="99515" y="0"/>
                  </a:cubicBezTo>
                  <a:lnTo>
                    <a:pt x="1467645" y="0"/>
                  </a:lnTo>
                  <a:cubicBezTo>
                    <a:pt x="1494038" y="0"/>
                    <a:pt x="1519350" y="10485"/>
                    <a:pt x="1538013" y="29147"/>
                  </a:cubicBezTo>
                  <a:cubicBezTo>
                    <a:pt x="1556676" y="47810"/>
                    <a:pt x="1567160" y="73122"/>
                    <a:pt x="1567160" y="99515"/>
                  </a:cubicBezTo>
                  <a:lnTo>
                    <a:pt x="1567160" y="895631"/>
                  </a:lnTo>
                  <a:cubicBezTo>
                    <a:pt x="1567160" y="922024"/>
                    <a:pt x="1556675" y="947336"/>
                    <a:pt x="1538013" y="965999"/>
                  </a:cubicBezTo>
                  <a:cubicBezTo>
                    <a:pt x="1519350" y="984662"/>
                    <a:pt x="1494038" y="995146"/>
                    <a:pt x="1467645" y="995146"/>
                  </a:cubicBezTo>
                  <a:lnTo>
                    <a:pt x="99515" y="995146"/>
                  </a:lnTo>
                  <a:cubicBezTo>
                    <a:pt x="73122" y="995146"/>
                    <a:pt x="47810" y="984661"/>
                    <a:pt x="29147" y="965999"/>
                  </a:cubicBezTo>
                  <a:cubicBezTo>
                    <a:pt x="10484" y="947336"/>
                    <a:pt x="0" y="922024"/>
                    <a:pt x="0" y="895631"/>
                  </a:cubicBezTo>
                  <a:lnTo>
                    <a:pt x="0" y="99515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0107" tIns="90107" rIns="90107" bIns="90107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/>
            </a:p>
          </p:txBody>
        </p:sp>
      </p:grpSp>
      <p:cxnSp>
        <p:nvCxnSpPr>
          <p:cNvPr id="47" name="Прямая соединительная линия 46"/>
          <p:cNvCxnSpPr/>
          <p:nvPr/>
        </p:nvCxnSpPr>
        <p:spPr>
          <a:xfrm>
            <a:off x="2267744" y="4365104"/>
            <a:ext cx="4248472" cy="0"/>
          </a:xfrm>
          <a:prstGeom prst="line">
            <a:avLst/>
          </a:prstGeom>
          <a:ln w="25400">
            <a:solidFill>
              <a:srgbClr val="00AD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0" y="1628800"/>
            <a:ext cx="539552" cy="5229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0" y="661193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29.04.2021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10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583420" y="4798254"/>
            <a:ext cx="1782568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</a:pPr>
            <a:r>
              <a:rPr lang="ru-RU" sz="1400" b="1" dirty="0" smtClean="0"/>
              <a:t>Прием инвалидов на квотированные рабочие места</a:t>
            </a:r>
            <a:endParaRPr lang="ru-RU" sz="1400" b="1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791580" y="5615083"/>
            <a:ext cx="8136904" cy="11969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Административная ответственность </a:t>
            </a:r>
            <a:r>
              <a:rPr lang="ru-RU" b="1" dirty="0" smtClean="0"/>
              <a:t>: 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статья  </a:t>
            </a:r>
            <a:r>
              <a:rPr lang="ru-RU" sz="1600" b="1" dirty="0">
                <a:solidFill>
                  <a:srgbClr val="C00000"/>
                </a:solidFill>
              </a:rPr>
              <a:t>5.42 КоАП </a:t>
            </a:r>
            <a:r>
              <a:rPr lang="ru-RU" sz="1600" b="1" dirty="0" smtClean="0">
                <a:solidFill>
                  <a:srgbClr val="C00000"/>
                </a:solidFill>
              </a:rPr>
              <a:t>РФ</a:t>
            </a:r>
            <a:r>
              <a:rPr lang="ru-RU" sz="1600" b="1" dirty="0" smtClean="0"/>
              <a:t> – неисполнение обязанности по созданию (выделению) рабочих мест в счет установленной квоты, отказ в приеме на работу инвалидов</a:t>
            </a:r>
          </a:p>
          <a:p>
            <a:r>
              <a:rPr lang="ru-RU" sz="1600" b="1" dirty="0">
                <a:solidFill>
                  <a:srgbClr val="C00000"/>
                </a:solidFill>
              </a:rPr>
              <a:t>с</a:t>
            </a:r>
            <a:r>
              <a:rPr lang="ru-RU" sz="1600" b="1" dirty="0" smtClean="0">
                <a:solidFill>
                  <a:srgbClr val="C00000"/>
                </a:solidFill>
              </a:rPr>
              <a:t>татья 19. 7 КоАП РФ </a:t>
            </a:r>
            <a:r>
              <a:rPr lang="ru-RU" sz="1600" b="1" dirty="0" smtClean="0"/>
              <a:t>– непредставление (несвоевременное) представление </a:t>
            </a:r>
            <a:r>
              <a:rPr lang="ru-RU" sz="1600" b="1" dirty="0" smtClean="0"/>
              <a:t>информации в органы службы занятости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97859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0" y="1"/>
            <a:ext cx="91439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труда, занятости и социального развития Архангельской области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0" y="1628800"/>
            <a:ext cx="539552" cy="5229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0" y="6611938"/>
            <a:ext cx="9144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29.04.2021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10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107504" y="0"/>
            <a:ext cx="9036496" cy="1187624"/>
            <a:chOff x="107504" y="0"/>
            <a:chExt cx="9036496" cy="1187624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1115616" y="404664"/>
              <a:ext cx="6768752" cy="504056"/>
              <a:chOff x="1115616" y="404664"/>
              <a:chExt cx="8028384" cy="504056"/>
            </a:xfrm>
          </p:grpSpPr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1115616" y="404664"/>
                <a:ext cx="8028384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1115616" y="908720"/>
                <a:ext cx="8028384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1" name="Picture 4" descr="https://im1-tub-ru.yandex.net/i?id=51b4280dc9d5b8277982c0b8558bd1ef-l&amp;n=1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56376" y="0"/>
              <a:ext cx="1187624" cy="1187624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9" name="Picture 8" descr="http://res.publicdomainfiles.com/pdf_view/94/13945618212026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504" y="66144"/>
              <a:ext cx="1008112" cy="1085983"/>
            </a:xfrm>
            <a:prstGeom prst="rect">
              <a:avLst/>
            </a:prstGeom>
            <a:noFill/>
          </p:spPr>
        </p:pic>
      </p:grpSp>
      <p:sp>
        <p:nvSpPr>
          <p:cNvPr id="14" name="Прямоугольник 13"/>
          <p:cNvSpPr/>
          <p:nvPr/>
        </p:nvSpPr>
        <p:spPr>
          <a:xfrm>
            <a:off x="1043608" y="1700808"/>
            <a:ext cx="76325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 smtClean="0"/>
              <a:t>Планы проверок на 2020 и 2021 годы сформированы </a:t>
            </a:r>
            <a:br>
              <a:rPr lang="ru-RU" sz="2000" dirty="0" smtClean="0"/>
            </a:br>
            <a:r>
              <a:rPr lang="ru-RU" sz="2000" dirty="0" smtClean="0"/>
              <a:t>с применением </a:t>
            </a:r>
            <a:r>
              <a:rPr lang="ru-RU" sz="2000" b="1" dirty="0" smtClean="0">
                <a:solidFill>
                  <a:srgbClr val="C00000"/>
                </a:solidFill>
              </a:rPr>
              <a:t>риск-ориентированного </a:t>
            </a:r>
            <a:r>
              <a:rPr lang="ru-RU" sz="2000" dirty="0" smtClean="0"/>
              <a:t>подхода</a:t>
            </a:r>
            <a:endParaRPr lang="ru-RU" sz="20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1187624" y="476672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НАДЗОР И КОНТРОЛЬ ЗА ПРИЕМОМ НА РАБОТУ ИНВАЛИДОВ  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270635"/>
              </p:ext>
            </p:extLst>
          </p:nvPr>
        </p:nvGraphicFramePr>
        <p:xfrm>
          <a:off x="683568" y="2636912"/>
          <a:ext cx="5760640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3797"/>
                <a:gridCol w="3476843"/>
              </a:tblGrid>
              <a:tr h="3927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Категория риска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Основание присвоения</a:t>
                      </a:r>
                      <a:endParaRPr lang="ru-RU" dirty="0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риск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часть</a:t>
                      </a:r>
                      <a:r>
                        <a:rPr lang="ru-RU" baseline="0" dirty="0" smtClean="0"/>
                        <a:t> 1 статьи 5.42 КоАП РФ</a:t>
                      </a:r>
                      <a:endParaRPr lang="ru-RU" dirty="0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r>
                        <a:rPr lang="ru-RU" dirty="0" smtClean="0"/>
                        <a:t>Умеренней риск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статья 19.7 КоАП РФ</a:t>
                      </a:r>
                      <a:endParaRPr lang="ru-RU" dirty="0"/>
                    </a:p>
                  </a:txBody>
                  <a:tcPr/>
                </a:tc>
              </a:tr>
              <a:tr h="981927"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Низкий риск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отсутствие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оснований для присвоения категорий среднего и умеренного риска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827584" y="5085184"/>
            <a:ext cx="7920880" cy="14157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SzPct val="159000"/>
            </a:pPr>
            <a:r>
              <a:rPr lang="ru-RU" b="1" dirty="0" smtClean="0">
                <a:solidFill>
                  <a:srgbClr val="C00000"/>
                </a:solidFill>
              </a:rPr>
              <a:t>Основания для повышения категории риска:</a:t>
            </a:r>
            <a:endParaRPr lang="ru-RU" sz="1000" b="1" dirty="0" smtClean="0">
              <a:solidFill>
                <a:srgbClr val="C00000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наличие предостережений о недопустимости нарушения обязательных </a:t>
            </a:r>
            <a:r>
              <a:rPr lang="ru-RU" sz="1600" dirty="0" smtClean="0"/>
              <a:t>требований, оставленных </a:t>
            </a:r>
            <a:r>
              <a:rPr lang="ru-RU" sz="1600" dirty="0"/>
              <a:t>без уведомления об исполнении со стороны </a:t>
            </a:r>
            <a:r>
              <a:rPr lang="ru-RU" sz="1600" dirty="0" smtClean="0"/>
              <a:t>работодателя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/>
              <a:t>наличие </a:t>
            </a:r>
            <a:r>
              <a:rPr lang="ru-RU" sz="1600" dirty="0"/>
              <a:t>предписаний об устранении выявленных </a:t>
            </a:r>
            <a:r>
              <a:rPr lang="ru-RU" sz="1600" dirty="0" smtClean="0"/>
              <a:t>нарушений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780928"/>
            <a:ext cx="2212011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23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0" y="1"/>
            <a:ext cx="91439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труда, занятости и социального развития Архангельской области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0" y="1628800"/>
            <a:ext cx="539552" cy="5229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0" y="6611938"/>
            <a:ext cx="9144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29.04.2021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10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9"/>
          <p:cNvGrpSpPr/>
          <p:nvPr/>
        </p:nvGrpSpPr>
        <p:grpSpPr>
          <a:xfrm>
            <a:off x="107504" y="0"/>
            <a:ext cx="9036496" cy="1187624"/>
            <a:chOff x="107504" y="0"/>
            <a:chExt cx="9036496" cy="1187624"/>
          </a:xfrm>
        </p:grpSpPr>
        <p:grpSp>
          <p:nvGrpSpPr>
            <p:cNvPr id="3" name="Группа 17"/>
            <p:cNvGrpSpPr/>
            <p:nvPr/>
          </p:nvGrpSpPr>
          <p:grpSpPr>
            <a:xfrm>
              <a:off x="1115616" y="404664"/>
              <a:ext cx="6768752" cy="504056"/>
              <a:chOff x="1115616" y="404664"/>
              <a:chExt cx="8028384" cy="504056"/>
            </a:xfrm>
          </p:grpSpPr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1115616" y="404664"/>
                <a:ext cx="8028384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1115616" y="908720"/>
                <a:ext cx="8028384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1" name="Picture 4" descr="https://im1-tub-ru.yandex.net/i?id=51b4280dc9d5b8277982c0b8558bd1ef-l&amp;n=1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56376" y="0"/>
              <a:ext cx="1187624" cy="1187624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9" name="Picture 8" descr="http://res.publicdomainfiles.com/pdf_view/94/13945618212026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504" y="66144"/>
              <a:ext cx="1008112" cy="1085983"/>
            </a:xfrm>
            <a:prstGeom prst="rect">
              <a:avLst/>
            </a:prstGeom>
            <a:noFill/>
          </p:spPr>
        </p:pic>
      </p:grpSp>
      <p:grpSp>
        <p:nvGrpSpPr>
          <p:cNvPr id="4" name="Группа 14"/>
          <p:cNvGrpSpPr/>
          <p:nvPr/>
        </p:nvGrpSpPr>
        <p:grpSpPr>
          <a:xfrm>
            <a:off x="1403648" y="2132856"/>
            <a:ext cx="7452320" cy="4248472"/>
            <a:chOff x="705535" y="1700808"/>
            <a:chExt cx="7847483" cy="3491454"/>
          </a:xfrm>
        </p:grpSpPr>
        <p:grpSp>
          <p:nvGrpSpPr>
            <p:cNvPr id="5" name="Группа 25"/>
            <p:cNvGrpSpPr/>
            <p:nvPr/>
          </p:nvGrpSpPr>
          <p:grpSpPr>
            <a:xfrm>
              <a:off x="705535" y="1700808"/>
              <a:ext cx="7826906" cy="2232248"/>
              <a:chOff x="1887892" y="2135089"/>
              <a:chExt cx="5672166" cy="2594057"/>
            </a:xfrm>
          </p:grpSpPr>
          <p:sp>
            <p:nvSpPr>
              <p:cNvPr id="25" name="Полилиния 24"/>
              <p:cNvSpPr/>
              <p:nvPr/>
            </p:nvSpPr>
            <p:spPr>
              <a:xfrm>
                <a:off x="2172927" y="2135089"/>
                <a:ext cx="5387131" cy="1128585"/>
              </a:xfrm>
              <a:custGeom>
                <a:avLst/>
                <a:gdLst>
                  <a:gd name="connsiteX0" fmla="*/ 0 w 5650467"/>
                  <a:gd name="connsiteY0" fmla="*/ 0 h 1128583"/>
                  <a:gd name="connsiteX1" fmla="*/ 5086176 w 5650467"/>
                  <a:gd name="connsiteY1" fmla="*/ 0 h 1128583"/>
                  <a:gd name="connsiteX2" fmla="*/ 5650467 w 5650467"/>
                  <a:gd name="connsiteY2" fmla="*/ 564292 h 1128583"/>
                  <a:gd name="connsiteX3" fmla="*/ 5086176 w 5650467"/>
                  <a:gd name="connsiteY3" fmla="*/ 1128583 h 1128583"/>
                  <a:gd name="connsiteX4" fmla="*/ 0 w 5650467"/>
                  <a:gd name="connsiteY4" fmla="*/ 1128583 h 1128583"/>
                  <a:gd name="connsiteX5" fmla="*/ 0 w 5650467"/>
                  <a:gd name="connsiteY5" fmla="*/ 0 h 1128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50467" h="1128583">
                    <a:moveTo>
                      <a:pt x="5650467" y="1128582"/>
                    </a:moveTo>
                    <a:lnTo>
                      <a:pt x="564291" y="1128582"/>
                    </a:lnTo>
                    <a:lnTo>
                      <a:pt x="0" y="564291"/>
                    </a:lnTo>
                    <a:lnTo>
                      <a:pt x="564291" y="1"/>
                    </a:lnTo>
                    <a:lnTo>
                      <a:pt x="5650467" y="1"/>
                    </a:lnTo>
                    <a:lnTo>
                      <a:pt x="5650467" y="1128582"/>
                    </a:lnTo>
                    <a:close/>
                  </a:path>
                </a:pathLst>
              </a:custGeom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79822" tIns="80011" rIns="149352" bIns="80011" numCol="1" spcCol="1270" anchor="ctr" anchorCtr="0">
                <a:noAutofit/>
              </a:bodyPr>
              <a:lstStyle/>
              <a:p>
                <a:pPr marL="756000" lvl="0" algn="ctr" defTabSz="933450">
                  <a:lnSpc>
                    <a:spcPct val="90000"/>
                  </a:lnSpc>
                  <a:spcBef>
                    <a:spcPct val="0"/>
                  </a:spcBef>
                  <a:spcAft>
                    <a:spcPts val="11400"/>
                  </a:spcAft>
                </a:pPr>
                <a:r>
                  <a:rPr lang="ru-RU" sz="2000" b="1" dirty="0" smtClean="0">
                    <a:solidFill>
                      <a:schemeClr val="tx1"/>
                    </a:solidFill>
                  </a:rPr>
                  <a:t>Плановые (внеплановые) </a:t>
                </a:r>
                <a:br>
                  <a:rPr lang="ru-RU" sz="2000" b="1" dirty="0" smtClean="0">
                    <a:solidFill>
                      <a:schemeClr val="tx1"/>
                    </a:solidFill>
                  </a:rPr>
                </a:br>
                <a:r>
                  <a:rPr lang="ru-RU" sz="2000" b="1" dirty="0" smtClean="0">
                    <a:solidFill>
                      <a:schemeClr val="tx1"/>
                    </a:solidFill>
                  </a:rPr>
                  <a:t>выездные (документарные) проверки </a:t>
                </a:r>
                <a:r>
                  <a:rPr lang="ru-RU" sz="2000" b="1" dirty="0" smtClean="0"/>
                  <a:t/>
                </a:r>
                <a:br>
                  <a:rPr lang="ru-RU" sz="2000" b="1" dirty="0" smtClean="0"/>
                </a:br>
                <a:r>
                  <a:rPr lang="ru-RU" sz="1600" dirty="0" smtClean="0"/>
                  <a:t>(выдача обязательных для исполнения предписаний </a:t>
                </a:r>
                <a:br>
                  <a:rPr lang="ru-RU" sz="1600" dirty="0" smtClean="0"/>
                </a:br>
                <a:r>
                  <a:rPr lang="ru-RU" sz="1600" dirty="0" smtClean="0"/>
                  <a:t>и составление протоколов)</a:t>
                </a:r>
                <a:endParaRPr lang="ru-RU" sz="1600" kern="1200" dirty="0"/>
              </a:p>
            </p:txBody>
          </p:sp>
          <p:sp>
            <p:nvSpPr>
              <p:cNvPr id="26" name="Овал 25"/>
              <p:cNvSpPr/>
              <p:nvPr/>
            </p:nvSpPr>
            <p:spPr>
              <a:xfrm>
                <a:off x="1887892" y="2135089"/>
                <a:ext cx="1107357" cy="1128582"/>
              </a:xfrm>
              <a:prstGeom prst="ellipse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7" name="Полилиния 26"/>
              <p:cNvSpPr/>
              <p:nvPr/>
            </p:nvSpPr>
            <p:spPr>
              <a:xfrm>
                <a:off x="2172927" y="3600563"/>
                <a:ext cx="5387131" cy="1128583"/>
              </a:xfrm>
              <a:custGeom>
                <a:avLst/>
                <a:gdLst>
                  <a:gd name="connsiteX0" fmla="*/ 0 w 5650467"/>
                  <a:gd name="connsiteY0" fmla="*/ 0 h 1128583"/>
                  <a:gd name="connsiteX1" fmla="*/ 5086176 w 5650467"/>
                  <a:gd name="connsiteY1" fmla="*/ 0 h 1128583"/>
                  <a:gd name="connsiteX2" fmla="*/ 5650467 w 5650467"/>
                  <a:gd name="connsiteY2" fmla="*/ 564292 h 1128583"/>
                  <a:gd name="connsiteX3" fmla="*/ 5086176 w 5650467"/>
                  <a:gd name="connsiteY3" fmla="*/ 1128583 h 1128583"/>
                  <a:gd name="connsiteX4" fmla="*/ 0 w 5650467"/>
                  <a:gd name="connsiteY4" fmla="*/ 1128583 h 1128583"/>
                  <a:gd name="connsiteX5" fmla="*/ 0 w 5650467"/>
                  <a:gd name="connsiteY5" fmla="*/ 0 h 1128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50467" h="1128583">
                    <a:moveTo>
                      <a:pt x="5650467" y="1128582"/>
                    </a:moveTo>
                    <a:lnTo>
                      <a:pt x="564291" y="1128582"/>
                    </a:lnTo>
                    <a:lnTo>
                      <a:pt x="0" y="564291"/>
                    </a:lnTo>
                    <a:lnTo>
                      <a:pt x="564291" y="1"/>
                    </a:lnTo>
                    <a:lnTo>
                      <a:pt x="5650467" y="1"/>
                    </a:lnTo>
                    <a:lnTo>
                      <a:pt x="5650467" y="1128582"/>
                    </a:lnTo>
                    <a:close/>
                  </a:path>
                </a:pathLst>
              </a:custGeom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79822" tIns="80011" rIns="149352" bIns="80010" numCol="1" spcCol="1270" anchor="ctr" anchorCtr="0">
                <a:noAutofit/>
              </a:bodyPr>
              <a:lstStyle/>
              <a:p>
                <a:pPr marL="756000" lvl="0" algn="ctr" defTabSz="933450">
                  <a:lnSpc>
                    <a:spcPct val="90000"/>
                  </a:lnSpc>
                  <a:spcBef>
                    <a:spcPct val="0"/>
                  </a:spcBef>
                  <a:spcAft>
                    <a:spcPts val="11400"/>
                  </a:spcAft>
                </a:pPr>
                <a:r>
                  <a:rPr lang="ru-RU" sz="2000" b="1" kern="1200" dirty="0" smtClean="0">
                    <a:solidFill>
                      <a:schemeClr val="tx1"/>
                    </a:solidFill>
                  </a:rPr>
                  <a:t>Мероприятия  по </a:t>
                </a:r>
                <a:r>
                  <a:rPr lang="ru-RU" sz="2000" b="1" kern="1200" dirty="0" smtClean="0">
                    <a:solidFill>
                      <a:schemeClr val="tx1"/>
                    </a:solidFill>
                  </a:rPr>
                  <a:t>контролю, </a:t>
                </a:r>
                <a:r>
                  <a:rPr lang="ru-RU" sz="2000" b="1" kern="1200" dirty="0" smtClean="0">
                    <a:solidFill>
                      <a:schemeClr val="tx1"/>
                    </a:solidFill>
                  </a:rPr>
                  <a:t>осуществляемые без взаимодействия с работодателями </a:t>
                </a:r>
                <a:r>
                  <a:rPr lang="ru-RU" sz="2000" b="1" kern="1200" dirty="0" smtClean="0"/>
                  <a:t/>
                </a:r>
                <a:br>
                  <a:rPr lang="ru-RU" sz="2000" b="1" kern="1200" dirty="0" smtClean="0"/>
                </a:br>
                <a:r>
                  <a:rPr lang="ru-RU" sz="1600" kern="1200" dirty="0" smtClean="0"/>
                  <a:t>(вынесение предостережений о недопустимости нарушения обязательных требований)</a:t>
                </a:r>
                <a:endParaRPr lang="ru-RU" sz="1600" kern="1200" dirty="0"/>
              </a:p>
            </p:txBody>
          </p:sp>
          <p:sp>
            <p:nvSpPr>
              <p:cNvPr id="28" name="Овал 27"/>
              <p:cNvSpPr/>
              <p:nvPr/>
            </p:nvSpPr>
            <p:spPr>
              <a:xfrm>
                <a:off x="1887892" y="3600564"/>
                <a:ext cx="1107357" cy="1128582"/>
              </a:xfrm>
              <a:prstGeom prst="ellipse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sp>
          <p:nvSpPr>
            <p:cNvPr id="23" name="Полилиния 22"/>
            <p:cNvSpPr/>
            <p:nvPr/>
          </p:nvSpPr>
          <p:spPr>
            <a:xfrm>
              <a:off x="1187624" y="4221088"/>
              <a:ext cx="7365394" cy="971174"/>
            </a:xfrm>
            <a:custGeom>
              <a:avLst/>
              <a:gdLst>
                <a:gd name="connsiteX0" fmla="*/ 0 w 5650467"/>
                <a:gd name="connsiteY0" fmla="*/ 0 h 1128583"/>
                <a:gd name="connsiteX1" fmla="*/ 5086176 w 5650467"/>
                <a:gd name="connsiteY1" fmla="*/ 0 h 1128583"/>
                <a:gd name="connsiteX2" fmla="*/ 5650467 w 5650467"/>
                <a:gd name="connsiteY2" fmla="*/ 564292 h 1128583"/>
                <a:gd name="connsiteX3" fmla="*/ 5086176 w 5650467"/>
                <a:gd name="connsiteY3" fmla="*/ 1128583 h 1128583"/>
                <a:gd name="connsiteX4" fmla="*/ 0 w 5650467"/>
                <a:gd name="connsiteY4" fmla="*/ 1128583 h 1128583"/>
                <a:gd name="connsiteX5" fmla="*/ 0 w 5650467"/>
                <a:gd name="connsiteY5" fmla="*/ 0 h 1128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50467" h="1128583">
                  <a:moveTo>
                    <a:pt x="5650467" y="1128582"/>
                  </a:moveTo>
                  <a:lnTo>
                    <a:pt x="564291" y="1128582"/>
                  </a:lnTo>
                  <a:lnTo>
                    <a:pt x="0" y="564291"/>
                  </a:lnTo>
                  <a:lnTo>
                    <a:pt x="564291" y="1"/>
                  </a:lnTo>
                  <a:lnTo>
                    <a:pt x="5650467" y="1"/>
                  </a:lnTo>
                  <a:lnTo>
                    <a:pt x="5650467" y="1128582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9822" tIns="80011" rIns="149352" bIns="80011" numCol="1" spcCol="1270" anchor="ctr" anchorCtr="0">
              <a:noAutofit/>
            </a:bodyPr>
            <a:lstStyle/>
            <a:p>
              <a:pPr marL="756000" lvl="0" algn="ctr" defTabSz="933450">
                <a:lnSpc>
                  <a:spcPct val="90000"/>
                </a:lnSpc>
                <a:spcBef>
                  <a:spcPct val="0"/>
                </a:spcBef>
                <a:spcAft>
                  <a:spcPts val="11400"/>
                </a:spcAft>
              </a:pPr>
              <a:r>
                <a:rPr lang="ru-RU" sz="2000" b="1" kern="1200" dirty="0" smtClean="0">
                  <a:solidFill>
                    <a:schemeClr val="tx1"/>
                  </a:solidFill>
                </a:rPr>
                <a:t>Профилактические мероприятия </a:t>
              </a:r>
              <a:r>
                <a:rPr lang="ru-RU" sz="2000" b="1" kern="1200" dirty="0" smtClean="0">
                  <a:solidFill>
                    <a:schemeClr val="tx1"/>
                  </a:solidFill>
                </a:rPr>
                <a:t/>
              </a:r>
              <a:br>
                <a:rPr lang="ru-RU" sz="2000" b="1" kern="1200" dirty="0" smtClean="0">
                  <a:solidFill>
                    <a:schemeClr val="tx1"/>
                  </a:solidFill>
                </a:rPr>
              </a:br>
              <a:r>
                <a:rPr lang="ru-RU" sz="1600" kern="1200" dirty="0" smtClean="0"/>
                <a:t>(в </a:t>
              </a:r>
              <a:r>
                <a:rPr lang="ru-RU" sz="1600" kern="1200" dirty="0" smtClean="0"/>
                <a:t>рамках ежегодно утверждаемой </a:t>
              </a:r>
              <a:r>
                <a:rPr lang="ru-RU" sz="1600" kern="1200" dirty="0" smtClean="0"/>
                <a:t>министерством</a:t>
              </a:r>
              <a:br>
                <a:rPr lang="ru-RU" sz="1600" kern="1200" dirty="0" smtClean="0"/>
              </a:br>
              <a:r>
                <a:rPr lang="ru-RU" sz="1600" kern="1200" dirty="0" smtClean="0"/>
                <a:t>Программы  профилактики)</a:t>
              </a:r>
              <a:endParaRPr lang="ru-RU" sz="1600" b="1" kern="1200" dirty="0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705535" y="4221087"/>
              <a:ext cx="1528019" cy="971174"/>
            </a:xfrm>
            <a:prstGeom prst="ellipse">
              <a:avLst/>
            </a:prstGeom>
            <a:blipFill rotWithShape="0">
              <a:blip r:embed="rId4" cstate="print"/>
              <a:stretch>
                <a:fillRect/>
              </a:stretch>
            </a:blip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30" name="TextBox 29"/>
          <p:cNvSpPr txBox="1"/>
          <p:nvPr/>
        </p:nvSpPr>
        <p:spPr>
          <a:xfrm>
            <a:off x="1187624" y="476672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НАДЗОР И КОНТРОЛЬ ЗА ПРИЕМОМ НА РАБОТУ ИНВАЛИДОВ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0" y="1"/>
            <a:ext cx="91439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труда, занятости и социального развития Архангельской области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05372" y="476672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НАДЗОР И КОНТРОЛЬ ЗА ПРИЕМОМ НА РАБОТУ ИНВАЛИДОВ  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107504" y="0"/>
            <a:ext cx="9036496" cy="1187624"/>
            <a:chOff x="107504" y="0"/>
            <a:chExt cx="9036496" cy="1187624"/>
          </a:xfrm>
        </p:grpSpPr>
        <p:grpSp>
          <p:nvGrpSpPr>
            <p:cNvPr id="20" name="Группа 17"/>
            <p:cNvGrpSpPr/>
            <p:nvPr/>
          </p:nvGrpSpPr>
          <p:grpSpPr>
            <a:xfrm>
              <a:off x="1115616" y="404664"/>
              <a:ext cx="6768752" cy="504056"/>
              <a:chOff x="1115616" y="404664"/>
              <a:chExt cx="8028384" cy="504056"/>
            </a:xfrm>
          </p:grpSpPr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1115616" y="404664"/>
                <a:ext cx="8028384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1115616" y="908720"/>
                <a:ext cx="8028384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1" name="Picture 4" descr="https://im1-tub-ru.yandex.net/i?id=51b4280dc9d5b8277982c0b8558bd1ef-l&amp;n=1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56376" y="0"/>
              <a:ext cx="1187624" cy="1187624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2" name="Picture 8" descr="http://res.publicdomainfiles.com/pdf_view/94/13945618212026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504" y="66144"/>
              <a:ext cx="1008112" cy="1085983"/>
            </a:xfrm>
            <a:prstGeom prst="rect">
              <a:avLst/>
            </a:prstGeom>
            <a:noFill/>
          </p:spPr>
        </p:pic>
      </p:grpSp>
      <p:sp>
        <p:nvSpPr>
          <p:cNvPr id="50" name="Прямоугольник 49"/>
          <p:cNvSpPr/>
          <p:nvPr/>
        </p:nvSpPr>
        <p:spPr>
          <a:xfrm>
            <a:off x="0" y="1628800"/>
            <a:ext cx="539552" cy="5229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0" y="6611938"/>
            <a:ext cx="9144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29.04.2021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10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974445"/>
              </p:ext>
            </p:extLst>
          </p:nvPr>
        </p:nvGraphicFramePr>
        <p:xfrm>
          <a:off x="1087212" y="1700808"/>
          <a:ext cx="7632844" cy="22725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6359"/>
                <a:gridCol w="917413"/>
                <a:gridCol w="1062449"/>
                <a:gridCol w="983339"/>
                <a:gridCol w="984033"/>
                <a:gridCol w="930597"/>
                <a:gridCol w="892431"/>
                <a:gridCol w="636359"/>
                <a:gridCol w="589864"/>
              </a:tblGrid>
              <a:tr h="74475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% </a:t>
                      </a:r>
                      <a:r>
                        <a:rPr lang="ru-RU" sz="1100" spc="-40" dirty="0">
                          <a:effectLst/>
                        </a:rPr>
                        <a:t>выполнения</a:t>
                      </a:r>
                      <a:r>
                        <a:rPr lang="ru-RU" sz="1100" dirty="0">
                          <a:effectLst/>
                        </a:rPr>
                        <a:t> плана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плановых проверок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spc="-50" dirty="0">
                          <a:effectLst/>
                        </a:rPr>
                        <a:t>Количество внеплановых</a:t>
                      </a:r>
                      <a:r>
                        <a:rPr lang="ru-RU" sz="1100" dirty="0">
                          <a:effectLst/>
                        </a:rPr>
                        <a:t> проверок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в</a:t>
                      </a:r>
                      <a:r>
                        <a:rPr lang="ru-RU" sz="1100" spc="-40" dirty="0">
                          <a:effectLst/>
                        </a:rPr>
                        <a:t>ыявленных </a:t>
                      </a:r>
                      <a:r>
                        <a:rPr lang="ru-RU" sz="1100" dirty="0">
                          <a:effectLst/>
                        </a:rPr>
                        <a:t>нарушений (из них по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п. 6 ст. 8 областного закона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№ 74-16-ОЗ)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Выдано </a:t>
                      </a:r>
                      <a:r>
                        <a:rPr lang="ru-RU" sz="1100" spc="-50" dirty="0">
                          <a:effectLst/>
                        </a:rPr>
                        <a:t>предписаний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Вынесено предостережений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Составлено протоколов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3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 ч. 1 ст.5.42 КоАП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 </a:t>
                      </a:r>
                      <a:r>
                        <a:rPr lang="ru-RU" sz="1100" spc="-60">
                          <a:effectLst/>
                        </a:rPr>
                        <a:t>ст.19.7</a:t>
                      </a:r>
                      <a:r>
                        <a:rPr lang="ru-RU" sz="1100">
                          <a:effectLst/>
                        </a:rPr>
                        <a:t> КоАП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1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-50">
                          <a:effectLst/>
                        </a:rPr>
                        <a:t>2019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 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(из них 9)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2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-50">
                          <a:effectLst/>
                        </a:rPr>
                        <a:t>2020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6" name="Полилиния 45"/>
          <p:cNvSpPr/>
          <p:nvPr/>
        </p:nvSpPr>
        <p:spPr>
          <a:xfrm>
            <a:off x="802676" y="4149080"/>
            <a:ext cx="8089804" cy="2359136"/>
          </a:xfrm>
          <a:custGeom>
            <a:avLst/>
            <a:gdLst>
              <a:gd name="connsiteX0" fmla="*/ 0 w 5310072"/>
              <a:gd name="connsiteY0" fmla="*/ 0 h 1659397"/>
              <a:gd name="connsiteX1" fmla="*/ 5310072 w 5310072"/>
              <a:gd name="connsiteY1" fmla="*/ 0 h 1659397"/>
              <a:gd name="connsiteX2" fmla="*/ 5310072 w 5310072"/>
              <a:gd name="connsiteY2" fmla="*/ 1659397 h 1659397"/>
              <a:gd name="connsiteX3" fmla="*/ 0 w 5310072"/>
              <a:gd name="connsiteY3" fmla="*/ 1659397 h 1659397"/>
              <a:gd name="connsiteX4" fmla="*/ 0 w 5310072"/>
              <a:gd name="connsiteY4" fmla="*/ 0 h 1659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10072" h="1659397">
                <a:moveTo>
                  <a:pt x="0" y="0"/>
                </a:moveTo>
                <a:lnTo>
                  <a:pt x="5310072" y="0"/>
                </a:lnTo>
                <a:lnTo>
                  <a:pt x="5310072" y="1659397"/>
                </a:lnTo>
                <a:lnTo>
                  <a:pt x="0" y="165939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60000" tIns="247650" rIns="247650" bIns="247650" numCol="1" spcCol="1270" anchor="ctr" anchorCtr="0"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организация (ежемесячно </a:t>
            </a:r>
            <a:r>
              <a:rPr lang="ru-RU" sz="1400" dirty="0">
                <a:solidFill>
                  <a:schemeClr val="tx1"/>
                </a:solidFill>
              </a:rPr>
              <a:t>не позднее </a:t>
            </a:r>
            <a:r>
              <a:rPr lang="ru-RU" sz="1400" dirty="0" smtClean="0">
                <a:solidFill>
                  <a:schemeClr val="tx1"/>
                </a:solidFill>
              </a:rPr>
              <a:t>10 </a:t>
            </a:r>
            <a:r>
              <a:rPr lang="ru-RU" sz="1400" dirty="0">
                <a:solidFill>
                  <a:schemeClr val="tx1"/>
                </a:solidFill>
              </a:rPr>
              <a:t>числа месяца, следующего за </a:t>
            </a:r>
            <a:r>
              <a:rPr lang="ru-RU" sz="1400" dirty="0" smtClean="0">
                <a:solidFill>
                  <a:schemeClr val="tx1"/>
                </a:solidFill>
              </a:rPr>
              <a:t>отчетным) обязана направлять </a:t>
            </a:r>
            <a:r>
              <a:rPr lang="ru-RU" sz="1400" dirty="0">
                <a:solidFill>
                  <a:schemeClr val="tx1"/>
                </a:solidFill>
              </a:rPr>
              <a:t>в государственное учреждение службы занятости населения по месту нахождения организации </a:t>
            </a:r>
            <a:r>
              <a:rPr lang="ru-RU" sz="1400" dirty="0" smtClean="0">
                <a:solidFill>
                  <a:schemeClr val="tx1"/>
                </a:solidFill>
              </a:rPr>
              <a:t>уведомление, </a:t>
            </a:r>
            <a:r>
              <a:rPr lang="ru-RU" sz="1400" dirty="0">
                <a:solidFill>
                  <a:schemeClr val="tx1"/>
                </a:solidFill>
              </a:rPr>
              <a:t>содержащее следующую информацию: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>
                <a:solidFill>
                  <a:schemeClr val="tx1"/>
                </a:solidFill>
              </a:rPr>
              <a:t>о выполнении квоты для приема на работу инвалидов;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>
                <a:solidFill>
                  <a:schemeClr val="tx1"/>
                </a:solidFill>
              </a:rPr>
              <a:t>об увольнении инвалидов с рабочих мест для приема на работу инвалидов, </a:t>
            </a:r>
            <a:r>
              <a:rPr lang="ru-RU" sz="1400" dirty="0" smtClean="0">
                <a:solidFill>
                  <a:schemeClr val="tx1"/>
                </a:solidFill>
              </a:rPr>
              <a:t/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о перепрофилировании </a:t>
            </a:r>
            <a:r>
              <a:rPr lang="ru-RU" sz="1400" dirty="0">
                <a:solidFill>
                  <a:schemeClr val="tx1"/>
                </a:solidFill>
              </a:rPr>
              <a:t>или ликвидации рабочих мест для приема на работу инвалидов;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>
                <a:solidFill>
                  <a:schemeClr val="tx1"/>
                </a:solidFill>
              </a:rPr>
              <a:t>о наличии свободных рабочих мест и вакантных </a:t>
            </a:r>
            <a:r>
              <a:rPr lang="ru-RU" sz="1400" dirty="0" smtClean="0">
                <a:solidFill>
                  <a:schemeClr val="tx1"/>
                </a:solidFill>
              </a:rPr>
              <a:t>должностей (созданных </a:t>
            </a:r>
            <a:r>
              <a:rPr lang="ru-RU" sz="1400" dirty="0">
                <a:solidFill>
                  <a:schemeClr val="tx1"/>
                </a:solidFill>
              </a:rPr>
              <a:t>или выделенных рабочих </a:t>
            </a:r>
            <a:r>
              <a:rPr lang="ru-RU" sz="1400" dirty="0" smtClean="0">
                <a:solidFill>
                  <a:schemeClr val="tx1"/>
                </a:solidFill>
              </a:rPr>
              <a:t>мест) </a:t>
            </a:r>
            <a:r>
              <a:rPr lang="ru-RU" sz="1400" dirty="0">
                <a:solidFill>
                  <a:schemeClr val="tx1"/>
                </a:solidFill>
              </a:rPr>
              <a:t>для трудоустройства инвалидов </a:t>
            </a:r>
            <a:r>
              <a:rPr lang="ru-RU" sz="1400" dirty="0" smtClean="0">
                <a:solidFill>
                  <a:schemeClr val="tx1"/>
                </a:solidFill>
              </a:rPr>
              <a:t>в </a:t>
            </a:r>
            <a:r>
              <a:rPr lang="ru-RU" sz="1400" dirty="0">
                <a:solidFill>
                  <a:schemeClr val="tx1"/>
                </a:solidFill>
              </a:rPr>
              <a:t>соответствии с установленной квотой для приема на работу </a:t>
            </a:r>
            <a:r>
              <a:rPr lang="ru-RU" sz="1400" dirty="0" smtClean="0">
                <a:solidFill>
                  <a:schemeClr val="tx1"/>
                </a:solidFill>
              </a:rPr>
              <a:t>инвалидов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39553" y="4808658"/>
            <a:ext cx="1440160" cy="1140621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пункт 6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статья </a:t>
            </a:r>
            <a:r>
              <a:rPr lang="ru-RU" dirty="0" smtClean="0">
                <a:solidFill>
                  <a:srgbClr val="002060"/>
                </a:solidFill>
              </a:rPr>
              <a:t>8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о</a:t>
            </a:r>
            <a:r>
              <a:rPr lang="ru-RU" dirty="0" smtClean="0">
                <a:solidFill>
                  <a:srgbClr val="002060"/>
                </a:solidFill>
              </a:rPr>
              <a:t>бластного закона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0" y="1"/>
            <a:ext cx="91439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Министерство труда, занятости и социального развития Архангельской области</a:t>
            </a:r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0" y="6611938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29.04.2021</a:t>
            </a:r>
            <a:r>
              <a:rPr lang="ru-RU" sz="1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8</a:t>
            </a:r>
            <a:endParaRPr lang="ru-RU" sz="10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6"/>
          <p:cNvGrpSpPr/>
          <p:nvPr/>
        </p:nvGrpSpPr>
        <p:grpSpPr>
          <a:xfrm>
            <a:off x="107504" y="0"/>
            <a:ext cx="9036496" cy="1187624"/>
            <a:chOff x="107504" y="0"/>
            <a:chExt cx="9036496" cy="1187624"/>
          </a:xfrm>
        </p:grpSpPr>
        <p:grpSp>
          <p:nvGrpSpPr>
            <p:cNvPr id="3" name="Группа 17"/>
            <p:cNvGrpSpPr/>
            <p:nvPr/>
          </p:nvGrpSpPr>
          <p:grpSpPr>
            <a:xfrm>
              <a:off x="1115616" y="404664"/>
              <a:ext cx="6768752" cy="504056"/>
              <a:chOff x="1115616" y="404664"/>
              <a:chExt cx="8028384" cy="504056"/>
            </a:xfrm>
          </p:grpSpPr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1115616" y="404664"/>
                <a:ext cx="8028384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1115616" y="908720"/>
                <a:ext cx="8028384" cy="0"/>
              </a:xfrm>
              <a:prstGeom prst="line">
                <a:avLst/>
              </a:prstGeom>
              <a:ln w="22225"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9" name="Picture 4" descr="https://im1-tub-ru.yandex.net/i?id=51b4280dc9d5b8277982c0b8558bd1ef-l&amp;n=1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956376" y="0"/>
              <a:ext cx="1187624" cy="1187624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0" name="Picture 8" descr="http://res.publicdomainfiles.com/pdf_view/94/13945618212026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504" y="66144"/>
              <a:ext cx="1008112" cy="1085983"/>
            </a:xfrm>
            <a:prstGeom prst="rect">
              <a:avLst/>
            </a:prstGeom>
            <a:noFill/>
          </p:spPr>
        </p:pic>
      </p:grpSp>
      <p:grpSp>
        <p:nvGrpSpPr>
          <p:cNvPr id="17" name="Группа 16"/>
          <p:cNvGrpSpPr/>
          <p:nvPr/>
        </p:nvGrpSpPr>
        <p:grpSpPr>
          <a:xfrm>
            <a:off x="1043607" y="1700808"/>
            <a:ext cx="7272808" cy="4680520"/>
            <a:chOff x="1043607" y="1700808"/>
            <a:chExt cx="7272808" cy="4680520"/>
          </a:xfrm>
        </p:grpSpPr>
        <p:sp>
          <p:nvSpPr>
            <p:cNvPr id="18" name="Полилиния 17"/>
            <p:cNvSpPr/>
            <p:nvPr/>
          </p:nvSpPr>
          <p:spPr>
            <a:xfrm rot="21600000">
              <a:off x="1043607" y="1700809"/>
              <a:ext cx="3636404" cy="2340260"/>
            </a:xfrm>
            <a:custGeom>
              <a:avLst/>
              <a:gdLst>
                <a:gd name="connsiteX0" fmla="*/ 0 w 2340260"/>
                <a:gd name="connsiteY0" fmla="*/ 0 h 3636404"/>
                <a:gd name="connsiteX1" fmla="*/ 1950209 w 2340260"/>
                <a:gd name="connsiteY1" fmla="*/ 0 h 3636404"/>
                <a:gd name="connsiteX2" fmla="*/ 2226017 w 2340260"/>
                <a:gd name="connsiteY2" fmla="*/ 114244 h 3636404"/>
                <a:gd name="connsiteX3" fmla="*/ 2340260 w 2340260"/>
                <a:gd name="connsiteY3" fmla="*/ 390052 h 3636404"/>
                <a:gd name="connsiteX4" fmla="*/ 2340260 w 2340260"/>
                <a:gd name="connsiteY4" fmla="*/ 3636404 h 3636404"/>
                <a:gd name="connsiteX5" fmla="*/ 0 w 2340260"/>
                <a:gd name="connsiteY5" fmla="*/ 3636404 h 3636404"/>
                <a:gd name="connsiteX6" fmla="*/ 0 w 2340260"/>
                <a:gd name="connsiteY6" fmla="*/ 0 h 3636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40260" h="3636404">
                  <a:moveTo>
                    <a:pt x="0" y="3636404"/>
                  </a:moveTo>
                  <a:lnTo>
                    <a:pt x="0" y="606079"/>
                  </a:lnTo>
                  <a:cubicBezTo>
                    <a:pt x="0" y="445337"/>
                    <a:pt x="26447" y="291178"/>
                    <a:pt x="73523" y="177516"/>
                  </a:cubicBezTo>
                  <a:cubicBezTo>
                    <a:pt x="120599" y="63854"/>
                    <a:pt x="184448" y="0"/>
                    <a:pt x="251024" y="0"/>
                  </a:cubicBezTo>
                  <a:lnTo>
                    <a:pt x="2340260" y="0"/>
                  </a:lnTo>
                  <a:lnTo>
                    <a:pt x="2340260" y="3636404"/>
                  </a:lnTo>
                  <a:lnTo>
                    <a:pt x="0" y="3636404"/>
                  </a:lnTo>
                  <a:close/>
                </a:path>
              </a:pathLst>
            </a:custGeom>
            <a:solidFill>
              <a:srgbClr val="50BC1A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120902" rIns="120903" bIns="705970" numCol="1" spcCol="1270" anchor="ctr" anchorCtr="0">
              <a:noAutofit/>
            </a:bodyPr>
            <a:lstStyle/>
            <a:p>
              <a:pPr algn="ctr" defTabSz="755650">
                <a:lnSpc>
                  <a:spcPct val="90000"/>
                </a:lnSpc>
                <a:spcBef>
                  <a:spcPct val="0"/>
                </a:spcBef>
              </a:pPr>
              <a:endParaRPr lang="ru-RU" kern="1200" dirty="0" smtClean="0"/>
            </a:p>
            <a:p>
              <a:pPr algn="ctr" defTabSz="755650">
                <a:lnSpc>
                  <a:spcPct val="90000"/>
                </a:lnSpc>
                <a:spcBef>
                  <a:spcPct val="0"/>
                </a:spcBef>
              </a:pPr>
              <a:r>
                <a:rPr lang="ru-RU" b="1" kern="1200" dirty="0" smtClean="0"/>
                <a:t>Непредставление или </a:t>
              </a:r>
              <a:r>
                <a:rPr lang="ru-RU" b="1" dirty="0"/>
                <a:t>представление в центр занятости информации о вакансиях 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</a:pPr>
              <a:r>
                <a:rPr lang="ru-RU" b="1" kern="1200" dirty="0" smtClean="0"/>
                <a:t>с нарушением установленного срока</a:t>
              </a:r>
              <a:endParaRPr lang="ru-RU" b="1" kern="1200" dirty="0"/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4651793" y="1700808"/>
              <a:ext cx="3636404" cy="2340260"/>
            </a:xfrm>
            <a:custGeom>
              <a:avLst/>
              <a:gdLst>
                <a:gd name="connsiteX0" fmla="*/ 0 w 3636404"/>
                <a:gd name="connsiteY0" fmla="*/ 0 h 2340260"/>
                <a:gd name="connsiteX1" fmla="*/ 3246353 w 3636404"/>
                <a:gd name="connsiteY1" fmla="*/ 0 h 2340260"/>
                <a:gd name="connsiteX2" fmla="*/ 3522161 w 3636404"/>
                <a:gd name="connsiteY2" fmla="*/ 114244 h 2340260"/>
                <a:gd name="connsiteX3" fmla="*/ 3636404 w 3636404"/>
                <a:gd name="connsiteY3" fmla="*/ 390052 h 2340260"/>
                <a:gd name="connsiteX4" fmla="*/ 3636404 w 3636404"/>
                <a:gd name="connsiteY4" fmla="*/ 2340260 h 2340260"/>
                <a:gd name="connsiteX5" fmla="*/ 0 w 3636404"/>
                <a:gd name="connsiteY5" fmla="*/ 2340260 h 2340260"/>
                <a:gd name="connsiteX6" fmla="*/ 0 w 3636404"/>
                <a:gd name="connsiteY6" fmla="*/ 0 h 234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36404" h="2340260">
                  <a:moveTo>
                    <a:pt x="0" y="0"/>
                  </a:moveTo>
                  <a:lnTo>
                    <a:pt x="3246353" y="0"/>
                  </a:lnTo>
                  <a:cubicBezTo>
                    <a:pt x="3349801" y="0"/>
                    <a:pt x="3449012" y="41095"/>
                    <a:pt x="3522161" y="114244"/>
                  </a:cubicBezTo>
                  <a:cubicBezTo>
                    <a:pt x="3595310" y="187393"/>
                    <a:pt x="3636404" y="286604"/>
                    <a:pt x="3636404" y="390052"/>
                  </a:cubicBezTo>
                  <a:lnTo>
                    <a:pt x="3636404" y="2340260"/>
                  </a:lnTo>
                  <a:lnTo>
                    <a:pt x="0" y="23402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120904" rIns="120904" bIns="705969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/>
                <a:t>Нарушение </a:t>
              </a:r>
              <a:r>
                <a:rPr lang="ru-RU" b="1" kern="1200" dirty="0" smtClean="0"/>
                <a:t>порядка и сроков </a:t>
              </a:r>
              <a:r>
                <a:rPr lang="ru-RU" b="1" kern="1200" dirty="0" smtClean="0"/>
                <a:t>направления </a:t>
              </a:r>
              <a:r>
                <a:rPr lang="ru-RU" b="1" kern="1200" dirty="0" smtClean="0"/>
                <a:t>в </a:t>
              </a:r>
              <a:r>
                <a:rPr lang="ru-RU" b="1" kern="1200" dirty="0" smtClean="0"/>
                <a:t>центр занятости населения уведомления о соблюдении законодательства в сфере обеспечения трудовой занятости инвалидов</a:t>
              </a:r>
              <a:endParaRPr lang="ru-RU" b="1" kern="1200" dirty="0"/>
            </a:p>
          </p:txBody>
        </p:sp>
        <p:sp>
          <p:nvSpPr>
            <p:cNvPr id="24" name="Полилиния 23"/>
            <p:cNvSpPr/>
            <p:nvPr/>
          </p:nvSpPr>
          <p:spPr>
            <a:xfrm rot="21600000">
              <a:off x="1043608" y="4041068"/>
              <a:ext cx="3636404" cy="2340260"/>
            </a:xfrm>
            <a:custGeom>
              <a:avLst/>
              <a:gdLst>
                <a:gd name="connsiteX0" fmla="*/ 0 w 3636404"/>
                <a:gd name="connsiteY0" fmla="*/ 0 h 2340260"/>
                <a:gd name="connsiteX1" fmla="*/ 3246353 w 3636404"/>
                <a:gd name="connsiteY1" fmla="*/ 0 h 2340260"/>
                <a:gd name="connsiteX2" fmla="*/ 3522161 w 3636404"/>
                <a:gd name="connsiteY2" fmla="*/ 114244 h 2340260"/>
                <a:gd name="connsiteX3" fmla="*/ 3636404 w 3636404"/>
                <a:gd name="connsiteY3" fmla="*/ 390052 h 2340260"/>
                <a:gd name="connsiteX4" fmla="*/ 3636404 w 3636404"/>
                <a:gd name="connsiteY4" fmla="*/ 2340260 h 2340260"/>
                <a:gd name="connsiteX5" fmla="*/ 0 w 3636404"/>
                <a:gd name="connsiteY5" fmla="*/ 2340260 h 2340260"/>
                <a:gd name="connsiteX6" fmla="*/ 0 w 3636404"/>
                <a:gd name="connsiteY6" fmla="*/ 0 h 234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36404" h="2340260">
                  <a:moveTo>
                    <a:pt x="3636404" y="2340260"/>
                  </a:moveTo>
                  <a:lnTo>
                    <a:pt x="390051" y="2340260"/>
                  </a:lnTo>
                  <a:cubicBezTo>
                    <a:pt x="286603" y="2340260"/>
                    <a:pt x="187392" y="2299165"/>
                    <a:pt x="114243" y="2226016"/>
                  </a:cubicBezTo>
                  <a:cubicBezTo>
                    <a:pt x="41094" y="2152867"/>
                    <a:pt x="0" y="2053656"/>
                    <a:pt x="0" y="1950208"/>
                  </a:cubicBezTo>
                  <a:lnTo>
                    <a:pt x="0" y="0"/>
                  </a:lnTo>
                  <a:lnTo>
                    <a:pt x="3636404" y="0"/>
                  </a:lnTo>
                  <a:lnTo>
                    <a:pt x="3636404" y="2340260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4" tIns="705969" rIns="120904" bIns="120904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/>
                <a:t>Неправильный расчет </a:t>
              </a:r>
              <a:r>
                <a:rPr lang="ru-RU" b="1" kern="1200" dirty="0" smtClean="0"/>
                <a:t>работодателями размера </a:t>
              </a:r>
              <a:r>
                <a:rPr lang="ru-RU" b="1" kern="1200" dirty="0" smtClean="0"/>
                <a:t>квоты</a:t>
              </a:r>
              <a:endParaRPr lang="ru-RU" b="1" kern="1200" dirty="0"/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4680011" y="4041068"/>
              <a:ext cx="3636404" cy="2340260"/>
            </a:xfrm>
            <a:custGeom>
              <a:avLst/>
              <a:gdLst>
                <a:gd name="connsiteX0" fmla="*/ 0 w 2340260"/>
                <a:gd name="connsiteY0" fmla="*/ 0 h 3636404"/>
                <a:gd name="connsiteX1" fmla="*/ 1950209 w 2340260"/>
                <a:gd name="connsiteY1" fmla="*/ 0 h 3636404"/>
                <a:gd name="connsiteX2" fmla="*/ 2226017 w 2340260"/>
                <a:gd name="connsiteY2" fmla="*/ 114244 h 3636404"/>
                <a:gd name="connsiteX3" fmla="*/ 2340260 w 2340260"/>
                <a:gd name="connsiteY3" fmla="*/ 390052 h 3636404"/>
                <a:gd name="connsiteX4" fmla="*/ 2340260 w 2340260"/>
                <a:gd name="connsiteY4" fmla="*/ 3636404 h 3636404"/>
                <a:gd name="connsiteX5" fmla="*/ 0 w 2340260"/>
                <a:gd name="connsiteY5" fmla="*/ 3636404 h 3636404"/>
                <a:gd name="connsiteX6" fmla="*/ 0 w 2340260"/>
                <a:gd name="connsiteY6" fmla="*/ 0 h 3636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40260" h="3636404">
                  <a:moveTo>
                    <a:pt x="2340260" y="0"/>
                  </a:moveTo>
                  <a:lnTo>
                    <a:pt x="2340260" y="3030325"/>
                  </a:lnTo>
                  <a:cubicBezTo>
                    <a:pt x="2340260" y="3191067"/>
                    <a:pt x="2313813" y="3345226"/>
                    <a:pt x="2266737" y="3458888"/>
                  </a:cubicBezTo>
                  <a:cubicBezTo>
                    <a:pt x="2219661" y="3572550"/>
                    <a:pt x="2155812" y="3636404"/>
                    <a:pt x="2089236" y="3636404"/>
                  </a:cubicBezTo>
                  <a:lnTo>
                    <a:pt x="0" y="3636404"/>
                  </a:lnTo>
                  <a:lnTo>
                    <a:pt x="0" y="0"/>
                  </a:lnTo>
                  <a:lnTo>
                    <a:pt x="2340260" y="0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0905" tIns="705968" rIns="120903" bIns="12090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 dirty="0" smtClean="0"/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/>
                <a:t>Выделение </a:t>
              </a:r>
              <a:r>
                <a:rPr lang="ru-RU" sz="1600" b="1" kern="1200" dirty="0" smtClean="0"/>
                <a:t>в счет квоты </a:t>
              </a:r>
              <a:r>
                <a:rPr lang="ru-RU" sz="1600" b="1" kern="1200" dirty="0" smtClean="0"/>
                <a:t>рабочих мест занятых </a:t>
              </a:r>
              <a:r>
                <a:rPr lang="ru-RU" sz="1600" b="1" kern="1200" dirty="0" smtClean="0"/>
                <a:t>работниками, </a:t>
              </a:r>
              <a:br>
                <a:rPr lang="ru-RU" sz="1600" b="1" kern="1200" dirty="0" smtClean="0"/>
              </a:br>
              <a:r>
                <a:rPr lang="ru-RU" sz="1600" b="1" kern="1200" dirty="0" smtClean="0"/>
                <a:t>не имеющими </a:t>
              </a:r>
              <a:r>
                <a:rPr lang="ru-RU" sz="1600" b="1" kern="1200" dirty="0" smtClean="0"/>
                <a:t>инвалидности,  или трудоустройство на такие рабочие места граждан, не относящихся к категории инвалидов</a:t>
              </a:r>
              <a:endParaRPr lang="ru-RU" sz="1600" b="1" kern="1200" dirty="0"/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3523246" y="3429000"/>
              <a:ext cx="2423070" cy="1413157"/>
            </a:xfrm>
            <a:custGeom>
              <a:avLst/>
              <a:gdLst>
                <a:gd name="connsiteX0" fmla="*/ 0 w 2181842"/>
                <a:gd name="connsiteY0" fmla="*/ 195026 h 1170130"/>
                <a:gd name="connsiteX1" fmla="*/ 57122 w 2181842"/>
                <a:gd name="connsiteY1" fmla="*/ 57122 h 1170130"/>
                <a:gd name="connsiteX2" fmla="*/ 195026 w 2181842"/>
                <a:gd name="connsiteY2" fmla="*/ 0 h 1170130"/>
                <a:gd name="connsiteX3" fmla="*/ 1986816 w 2181842"/>
                <a:gd name="connsiteY3" fmla="*/ 0 h 1170130"/>
                <a:gd name="connsiteX4" fmla="*/ 2124720 w 2181842"/>
                <a:gd name="connsiteY4" fmla="*/ 57122 h 1170130"/>
                <a:gd name="connsiteX5" fmla="*/ 2181842 w 2181842"/>
                <a:gd name="connsiteY5" fmla="*/ 195026 h 1170130"/>
                <a:gd name="connsiteX6" fmla="*/ 2181842 w 2181842"/>
                <a:gd name="connsiteY6" fmla="*/ 975104 h 1170130"/>
                <a:gd name="connsiteX7" fmla="*/ 2124720 w 2181842"/>
                <a:gd name="connsiteY7" fmla="*/ 1113008 h 1170130"/>
                <a:gd name="connsiteX8" fmla="*/ 1986816 w 2181842"/>
                <a:gd name="connsiteY8" fmla="*/ 1170130 h 1170130"/>
                <a:gd name="connsiteX9" fmla="*/ 195026 w 2181842"/>
                <a:gd name="connsiteY9" fmla="*/ 1170130 h 1170130"/>
                <a:gd name="connsiteX10" fmla="*/ 57122 w 2181842"/>
                <a:gd name="connsiteY10" fmla="*/ 1113008 h 1170130"/>
                <a:gd name="connsiteX11" fmla="*/ 0 w 2181842"/>
                <a:gd name="connsiteY11" fmla="*/ 975104 h 1170130"/>
                <a:gd name="connsiteX12" fmla="*/ 0 w 2181842"/>
                <a:gd name="connsiteY12" fmla="*/ 195026 h 1170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81842" h="1170130">
                  <a:moveTo>
                    <a:pt x="0" y="195026"/>
                  </a:moveTo>
                  <a:cubicBezTo>
                    <a:pt x="0" y="143302"/>
                    <a:pt x="20547" y="93696"/>
                    <a:pt x="57122" y="57122"/>
                  </a:cubicBezTo>
                  <a:cubicBezTo>
                    <a:pt x="93697" y="20548"/>
                    <a:pt x="143302" y="0"/>
                    <a:pt x="195026" y="0"/>
                  </a:cubicBezTo>
                  <a:lnTo>
                    <a:pt x="1986816" y="0"/>
                  </a:lnTo>
                  <a:cubicBezTo>
                    <a:pt x="2038540" y="0"/>
                    <a:pt x="2088146" y="20547"/>
                    <a:pt x="2124720" y="57122"/>
                  </a:cubicBezTo>
                  <a:cubicBezTo>
                    <a:pt x="2161294" y="93697"/>
                    <a:pt x="2181842" y="143302"/>
                    <a:pt x="2181842" y="195026"/>
                  </a:cubicBezTo>
                  <a:lnTo>
                    <a:pt x="2181842" y="975104"/>
                  </a:lnTo>
                  <a:cubicBezTo>
                    <a:pt x="2181842" y="1026828"/>
                    <a:pt x="2161295" y="1076434"/>
                    <a:pt x="2124720" y="1113008"/>
                  </a:cubicBezTo>
                  <a:cubicBezTo>
                    <a:pt x="2088146" y="1149582"/>
                    <a:pt x="2038540" y="1170130"/>
                    <a:pt x="1986816" y="1170130"/>
                  </a:cubicBezTo>
                  <a:lnTo>
                    <a:pt x="195026" y="1170130"/>
                  </a:lnTo>
                  <a:cubicBezTo>
                    <a:pt x="143302" y="1170130"/>
                    <a:pt x="93696" y="1149583"/>
                    <a:pt x="57122" y="1113008"/>
                  </a:cubicBezTo>
                  <a:cubicBezTo>
                    <a:pt x="20548" y="1076433"/>
                    <a:pt x="0" y="1026828"/>
                    <a:pt x="0" y="975104"/>
                  </a:cubicBezTo>
                  <a:lnTo>
                    <a:pt x="0" y="195026"/>
                  </a:lnTo>
                  <a:close/>
                </a:path>
              </a:pathLst>
            </a:custGeom>
            <a:blipFill rotWithShape="0">
              <a:blip r:embed="rId4" cstate="print"/>
              <a:stretch>
                <a:fillRect/>
              </a:stretch>
            </a:blip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61" tIns="110461" rIns="110461" bIns="110461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kern="1200" dirty="0" smtClean="0"/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kern="1200" dirty="0" smtClean="0"/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b="1" kern="1200" dirty="0" smtClean="0">
                <a:solidFill>
                  <a:srgbClr val="3A3A3A"/>
                </a:solidFill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solidFill>
                    <a:srgbClr val="3A3A3A"/>
                  </a:solidFill>
                </a:rPr>
                <a:t>ОСНОВНЫЕ ПРИЧИНЫ НАРУШЕНИЙ </a:t>
              </a:r>
              <a:endParaRPr lang="ru-RU" sz="1400" b="1" kern="1200" dirty="0">
                <a:solidFill>
                  <a:srgbClr val="3A3A3A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403648" y="49826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НАДЗОР И КОНТРОЛЬ ЗА ПРИЕМОМ НА РАБОТУ ИНВАЛИДОВ  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4355976" cy="5949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2483768" y="0"/>
            <a:ext cx="5760640" cy="5949280"/>
          </a:xfrm>
          <a:prstGeom prst="triangle">
            <a:avLst>
              <a:gd name="adj" fmla="val 33349"/>
            </a:avLst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40" name="Picture 4" descr="https://im1-tub-ru.yandex.net/i?id=51b4280dc9d5b8277982c0b8558bd1ef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17232"/>
            <a:ext cx="1340768" cy="13407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Равнобедренный треугольник 14"/>
          <p:cNvSpPr/>
          <p:nvPr/>
        </p:nvSpPr>
        <p:spPr>
          <a:xfrm rot="10800000">
            <a:off x="1979712" y="0"/>
            <a:ext cx="5760640" cy="5949280"/>
          </a:xfrm>
          <a:prstGeom prst="triangle">
            <a:avLst>
              <a:gd name="adj" fmla="val 33349"/>
            </a:avLst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1052736"/>
            <a:ext cx="5184576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cs typeface="Arial" pitchFamily="34" charset="0"/>
              </a:rPr>
              <a:t>СПАСИБО</a:t>
            </a:r>
            <a:br>
              <a:rPr lang="ru-RU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cs typeface="Arial" pitchFamily="34" charset="0"/>
              </a:rPr>
            </a:br>
            <a:r>
              <a:rPr lang="ru-RU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cs typeface="Arial" pitchFamily="34" charset="0"/>
              </a:rPr>
              <a:t>ЗА</a:t>
            </a:r>
          </a:p>
          <a:p>
            <a:pPr algn="ctr"/>
            <a:r>
              <a:rPr lang="ru-RU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cs typeface="Arial" pitchFamily="34" charset="0"/>
              </a:rPr>
              <a:t>ВНИМАНИЕ</a:t>
            </a:r>
            <a:endParaRPr lang="ru-RU" sz="6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29">
      <a:dk1>
        <a:sysClr val="windowText" lastClr="000000"/>
      </a:dk1>
      <a:lt1>
        <a:sysClr val="window" lastClr="FFFFFF"/>
      </a:lt1>
      <a:dk2>
        <a:srgbClr val="D8D8D8"/>
      </a:dk2>
      <a:lt2>
        <a:srgbClr val="D6ECFF"/>
      </a:lt2>
      <a:accent1>
        <a:srgbClr val="50BC1A"/>
      </a:accent1>
      <a:accent2>
        <a:srgbClr val="1AB39F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1370</TotalTime>
  <Words>526</Words>
  <Application>Microsoft Office PowerPoint</Application>
  <PresentationFormat>Экран (4:3)</PresentationFormat>
  <Paragraphs>118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stat-5</dc:creator>
  <cp:lastModifiedBy>Анна Быченкова</cp:lastModifiedBy>
  <cp:revision>114</cp:revision>
  <dcterms:created xsi:type="dcterms:W3CDTF">2017-03-10T06:41:58Z</dcterms:created>
  <dcterms:modified xsi:type="dcterms:W3CDTF">2021-04-29T06:50:26Z</dcterms:modified>
</cp:coreProperties>
</file>