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8" r:id="rId3"/>
    <p:sldId id="260" r:id="rId4"/>
    <p:sldId id="277" r:id="rId5"/>
    <p:sldId id="278" r:id="rId6"/>
    <p:sldId id="263" r:id="rId7"/>
    <p:sldId id="265" r:id="rId8"/>
    <p:sldId id="270" r:id="rId9"/>
    <p:sldId id="262" r:id="rId10"/>
    <p:sldId id="267" r:id="rId11"/>
    <p:sldId id="271" r:id="rId12"/>
    <p:sldId id="272" r:id="rId13"/>
    <p:sldId id="279" r:id="rId14"/>
    <p:sldId id="274" r:id="rId15"/>
    <p:sldId id="27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89" autoAdjust="0"/>
  </p:normalViewPr>
  <p:slideViewPr>
    <p:cSldViewPr>
      <p:cViewPr>
        <p:scale>
          <a:sx n="100" d="100"/>
          <a:sy n="100" d="100"/>
        </p:scale>
        <p:origin x="-1954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564B-8BB6-4807-AE6B-B5F2A1D8908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2CAF-E47C-46FE-8345-F3D01E0409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84CD-69A0-44D3-AA53-FDC4DFA45CB6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rudvsem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17311730_41-p-fon-dlya-prezentatsii-minimalizm-delovoi-44.jpg"/>
          <p:cNvPicPr>
            <a:picLocks noChangeAspect="1"/>
          </p:cNvPicPr>
          <p:nvPr/>
        </p:nvPicPr>
        <p:blipFill rotWithShape="1">
          <a:blip r:embed="rId3" cstate="print"/>
          <a:srcRect l="14674"/>
          <a:stretch/>
        </p:blipFill>
        <p:spPr>
          <a:xfrm>
            <a:off x="-1" y="980728"/>
            <a:ext cx="9155351" cy="5877272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685800" y="2670485"/>
            <a:ext cx="7772400" cy="21986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ФИЛИАЛ ПАО «ИЛ» - АВИАСТАР</a:t>
            </a:r>
            <a:b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 пожаловать!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4657" y="1556792"/>
            <a:ext cx="4392488" cy="495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ТК РФ с полным соблюдением всех прав и гарантий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дружном коллективе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повышения квалификации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программах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жилищная программа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(субсидирование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ипотеки, беспроцентный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аренды квартир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семейном общежитии «Дом молодежи»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политика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достойная заработная плата 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средняя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по заводу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</a:p>
        </p:txBody>
      </p:sp>
      <p:pic>
        <p:nvPicPr>
          <p:cNvPr id="9" name="Рисунок 8" descr="cd345f31979e7c504ed22d73e391f227.jpg"/>
          <p:cNvPicPr>
            <a:picLocks noChangeAspect="1"/>
          </p:cNvPicPr>
          <p:nvPr/>
        </p:nvPicPr>
        <p:blipFill rotWithShape="1">
          <a:blip r:embed="rId2" cstate="print"/>
          <a:srcRect l="23583"/>
          <a:stretch/>
        </p:blipFill>
        <p:spPr>
          <a:xfrm>
            <a:off x="0" y="1556792"/>
            <a:ext cx="4486620" cy="5301208"/>
          </a:xfrm>
          <a:prstGeom prst="rect">
            <a:avLst/>
          </a:prstGeom>
        </p:spPr>
      </p:pic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32859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b="1" dirty="0" smtClean="0">
                <a:solidFill>
                  <a:srgbClr val="13206F"/>
                </a:solidFill>
              </a:rPr>
              <a:t> </a:t>
            </a:r>
            <a:br>
              <a:rPr lang="ru-RU" altLang="ru-RU" b="1" dirty="0" smtClean="0">
                <a:solidFill>
                  <a:srgbClr val="13206F"/>
                </a:solidFill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РАБОТАЯ С НАМИ, ВАМ ГАРАНТИРОВАНЫ</a:t>
            </a:r>
            <a:r>
              <a:rPr lang="ru-RU" altLang="ru-RU" b="1" dirty="0" smtClean="0">
                <a:solidFill>
                  <a:srgbClr val="13206F"/>
                </a:solidFill>
              </a:rPr>
              <a:t/>
            </a:r>
            <a:br>
              <a:rPr lang="ru-RU" altLang="ru-RU" b="1" dirty="0" smtClean="0">
                <a:solidFill>
                  <a:srgbClr val="13206F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ка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316416" cy="55446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48064" y="3717032"/>
            <a:ext cx="36724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Автобус №1 (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Засвияжье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6:20 - ост. «Автозавод» – ост. «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Пушкаревское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Кольцо» – ул. Минаева – мост «Императорский»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ост.1,2 проходные завода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17:20 – ост.2,1 проходные завода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мост «Императорский» – ул. Минаева - ост. «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Пушкаревское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Кольцо» – ост. «Автозавод»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4797152"/>
            <a:ext cx="37444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Автобус №2 (Север города)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6:20 – ост. пр.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Нариманова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 «Парк Победы» – мост «Президентский»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ост.1,2 проходные завода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17:20 – ост.2,1 проходные завода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мост «Президентский» – ост. «Парк Победы»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ост.пр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Нариманова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5877272"/>
            <a:ext cx="38164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Автобус №3 (Ж/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район и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Засвияжье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5:55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ост.пр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. Гая 100 – к/т«Современник»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ул.Инзенская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ул.Локомативная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м-кр.Свияга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Универсам – ул.Самарская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ул.Камышинская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ул.Октябрьская – Московское шоссе – ул.Минаева – мост «Императорский»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ост.1,2 проходные завода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52728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ДОСТАВКА  КОРПОРАТИВНЫМ ТРАНСПОРТОМ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ВСЕХ РАЙОНОВ ГОРОДА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0" y="1730925"/>
            <a:ext cx="598131" cy="5127075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12"/>
          <p:cNvSpPr txBox="1">
            <a:spLocks/>
          </p:cNvSpPr>
          <p:nvPr/>
        </p:nvSpPr>
        <p:spPr>
          <a:xfrm>
            <a:off x="2627784" y="5157192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12"/>
          <p:cNvSpPr txBox="1">
            <a:spLocks/>
          </p:cNvSpPr>
          <p:nvPr/>
        </p:nvSpPr>
        <p:spPr>
          <a:xfrm>
            <a:off x="2267744" y="3861048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12"/>
          <p:cNvSpPr txBox="1">
            <a:spLocks/>
          </p:cNvSpPr>
          <p:nvPr/>
        </p:nvSpPr>
        <p:spPr>
          <a:xfrm>
            <a:off x="2987824" y="2636912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12"/>
          <p:cNvSpPr txBox="1">
            <a:spLocks/>
          </p:cNvSpPr>
          <p:nvPr/>
        </p:nvSpPr>
        <p:spPr>
          <a:xfrm>
            <a:off x="3203848" y="5301208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5:55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12"/>
          <p:cNvSpPr txBox="1">
            <a:spLocks/>
          </p:cNvSpPr>
          <p:nvPr/>
        </p:nvSpPr>
        <p:spPr>
          <a:xfrm>
            <a:off x="3131840" y="3717032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12"/>
          <p:cNvSpPr txBox="1">
            <a:spLocks/>
          </p:cNvSpPr>
          <p:nvPr/>
        </p:nvSpPr>
        <p:spPr>
          <a:xfrm>
            <a:off x="4211960" y="29249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3635896" y="4869160"/>
            <a:ext cx="144016" cy="5040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779912" y="4365104"/>
            <a:ext cx="207640" cy="57606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3707904" y="4077072"/>
            <a:ext cx="288032" cy="3600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707904" y="3645024"/>
            <a:ext cx="432048" cy="4320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4067944" y="3501008"/>
            <a:ext cx="720080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4716016" y="3356992"/>
            <a:ext cx="792088" cy="1440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5436096" y="3140968"/>
            <a:ext cx="711696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084168" y="2924944"/>
            <a:ext cx="783704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6804248" y="2852936"/>
            <a:ext cx="927720" cy="72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7668344" y="2492896"/>
            <a:ext cx="288032" cy="3600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3491880" y="3501008"/>
            <a:ext cx="504056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3923928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4499992" y="2492896"/>
            <a:ext cx="144016" cy="4320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V="1">
            <a:off x="4499992" y="2492896"/>
            <a:ext cx="360040" cy="83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4860032" y="2492896"/>
            <a:ext cx="64807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5436096" y="2492896"/>
            <a:ext cx="639688" cy="636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6012160" y="2564904"/>
            <a:ext cx="720080" cy="4320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ЗП. Основные рабочие</a:t>
            </a:r>
            <a:endParaRPr lang="ru-RU" sz="2000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WordArt 513"/>
          <p:cNvSpPr>
            <a:spLocks noChangeArrowheads="1" noChangeShapeType="1" noTextEdit="1"/>
          </p:cNvSpPr>
          <p:nvPr/>
        </p:nvSpPr>
        <p:spPr bwMode="auto">
          <a:xfrm>
            <a:off x="1689100" y="5298852"/>
            <a:ext cx="504825" cy="144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0" cap="none" spc="-4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TEXT</a:t>
            </a:r>
            <a:endParaRPr kumimoji="0" lang="zh-CN" altLang="en-US" sz="800" b="1" i="0" u="none" strike="noStrike" kern="10" cap="none" spc="-4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Group 520"/>
          <p:cNvGrpSpPr>
            <a:grpSpLocks/>
          </p:cNvGrpSpPr>
          <p:nvPr/>
        </p:nvGrpSpPr>
        <p:grpSpPr bwMode="auto">
          <a:xfrm>
            <a:off x="3922713" y="3716114"/>
            <a:ext cx="647700" cy="647700"/>
            <a:chOff x="2290" y="1026"/>
            <a:chExt cx="1452" cy="1452"/>
          </a:xfrm>
        </p:grpSpPr>
        <p:sp>
          <p:nvSpPr>
            <p:cNvPr id="104" name="AutoShape 521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05" name="AutoShape 522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4" name="Group 525"/>
          <p:cNvGrpSpPr>
            <a:grpSpLocks/>
          </p:cNvGrpSpPr>
          <p:nvPr/>
        </p:nvGrpSpPr>
        <p:grpSpPr bwMode="auto">
          <a:xfrm>
            <a:off x="5075238" y="3068414"/>
            <a:ext cx="647700" cy="647700"/>
            <a:chOff x="2290" y="1026"/>
            <a:chExt cx="1452" cy="1452"/>
          </a:xfrm>
        </p:grpSpPr>
        <p:sp>
          <p:nvSpPr>
            <p:cNvPr id="109" name="AutoShape 526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10" name="AutoShape 527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5" name="Group 530"/>
          <p:cNvGrpSpPr>
            <a:grpSpLocks/>
          </p:cNvGrpSpPr>
          <p:nvPr/>
        </p:nvGrpSpPr>
        <p:grpSpPr bwMode="auto">
          <a:xfrm>
            <a:off x="6226175" y="2419127"/>
            <a:ext cx="647700" cy="647700"/>
            <a:chOff x="2290" y="1026"/>
            <a:chExt cx="1452" cy="1452"/>
          </a:xfrm>
        </p:grpSpPr>
        <p:sp>
          <p:nvSpPr>
            <p:cNvPr id="114" name="AutoShape 531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15" name="AutoShape 532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6" name="Group 535"/>
          <p:cNvGrpSpPr>
            <a:grpSpLocks/>
          </p:cNvGrpSpPr>
          <p:nvPr/>
        </p:nvGrpSpPr>
        <p:grpSpPr bwMode="auto">
          <a:xfrm>
            <a:off x="7378700" y="1771427"/>
            <a:ext cx="647700" cy="647700"/>
            <a:chOff x="2290" y="1026"/>
            <a:chExt cx="1452" cy="1452"/>
          </a:xfrm>
        </p:grpSpPr>
        <p:sp>
          <p:nvSpPr>
            <p:cNvPr id="119" name="AutoShape 536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20" name="AutoShape 537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sp>
        <p:nvSpPr>
          <p:cNvPr id="232" name="AutoShape 4"/>
          <p:cNvSpPr>
            <a:spLocks noChangeArrowheads="1"/>
          </p:cNvSpPr>
          <p:nvPr/>
        </p:nvSpPr>
        <p:spPr bwMode="auto">
          <a:xfrm>
            <a:off x="2411760" y="4725144"/>
            <a:ext cx="2088325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Адресная материальная помощь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Путевки в ДОЛ для детей работников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Оплачиваемый день к отпуску многодетным родителям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Доп. оплачиваемые дни к отпуску беременным женщинам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AutoShape 4"/>
          <p:cNvSpPr>
            <a:spLocks noChangeArrowheads="1"/>
          </p:cNvSpPr>
          <p:nvPr/>
        </p:nvSpPr>
        <p:spPr bwMode="auto">
          <a:xfrm>
            <a:off x="4572000" y="4725144"/>
            <a:ext cx="1998206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Лечение в дневном стационаре в рамках договора ДМС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Реабилитационно-восстановительное лечение в рамках договора ДМС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4" name="AutoShape 4"/>
          <p:cNvSpPr>
            <a:spLocks noChangeArrowheads="1"/>
          </p:cNvSpPr>
          <p:nvPr/>
        </p:nvSpPr>
        <p:spPr bwMode="auto">
          <a:xfrm>
            <a:off x="6660232" y="4725144"/>
            <a:ext cx="1872000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50летием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увольнением на пенсию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7" name="AutoShape 4"/>
          <p:cNvSpPr>
            <a:spLocks noChangeArrowheads="1"/>
          </p:cNvSpPr>
          <p:nvPr/>
        </p:nvSpPr>
        <p:spPr bwMode="auto">
          <a:xfrm>
            <a:off x="323528" y="4725144"/>
            <a:ext cx="2001169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Материальная помощь при бракосочетании и рождении детей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</a:t>
            </a: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плачиваемые дни отпуска на свадьбу, рождение ребенка</a:t>
            </a:r>
          </a:p>
          <a:p>
            <a:pPr marL="0" lvl="2" eaLnBrk="0" fontAlgn="ctr" hangingPunct="0"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Предоставление общежития «Дом молодежи»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7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9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0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4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5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6" name="AutoShape 3030"/>
          <p:cNvSpPr>
            <a:spLocks noChangeArrowheads="1"/>
          </p:cNvSpPr>
          <p:nvPr/>
        </p:nvSpPr>
        <p:spPr bwMode="auto">
          <a:xfrm>
            <a:off x="323528" y="2996952"/>
            <a:ext cx="2160000" cy="10801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latin typeface="Arial" pitchFamily="34" charset="0"/>
                <a:ea typeface="Gulim" pitchFamily="34" charset="-127"/>
                <a:cs typeface="Arial" pitchFamily="34" charset="0"/>
                <a:sym typeface="Gulim" pitchFamily="34" charset="-127"/>
              </a:rPr>
              <a:t>         Стипендия</a:t>
            </a:r>
            <a:endParaRPr lang="en-US" sz="1400" dirty="0">
              <a:latin typeface="Arial" pitchFamily="34" charset="0"/>
              <a:ea typeface="Gulim" pitchFamily="34" charset="-127"/>
              <a:cs typeface="Arial" pitchFamily="34" charset="0"/>
              <a:sym typeface="Gulim" pitchFamily="34" charset="-127"/>
            </a:endParaRPr>
          </a:p>
        </p:txBody>
      </p:sp>
      <p:sp>
        <p:nvSpPr>
          <p:cNvPr id="57" name="AutoShape 3031"/>
          <p:cNvSpPr>
            <a:spLocks noChangeArrowheads="1"/>
          </p:cNvSpPr>
          <p:nvPr/>
        </p:nvSpPr>
        <p:spPr bwMode="auto">
          <a:xfrm>
            <a:off x="2483768" y="2636912"/>
            <a:ext cx="2160000" cy="144016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Тарифная ставка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Доплата 10 000 р.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при достижении поэтапной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выработки</a:t>
            </a:r>
            <a:r>
              <a:rPr lang="ru-RU" altLang="ko-KR" sz="105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ru-RU" altLang="ko-KR" sz="105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5" name="Freeform 3091"/>
          <p:cNvSpPr>
            <a:spLocks noEditPoints="1" noChangeArrowheads="1"/>
          </p:cNvSpPr>
          <p:nvPr/>
        </p:nvSpPr>
        <p:spPr bwMode="auto">
          <a:xfrm>
            <a:off x="6194425" y="1741488"/>
            <a:ext cx="458788" cy="461962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6" name="Freeform 3092"/>
          <p:cNvSpPr>
            <a:spLocks noEditPoints="1" noChangeArrowheads="1"/>
          </p:cNvSpPr>
          <p:nvPr/>
        </p:nvSpPr>
        <p:spPr bwMode="auto">
          <a:xfrm>
            <a:off x="2800350" y="3044825"/>
            <a:ext cx="450850" cy="449263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7" name="Freeform 3094"/>
          <p:cNvSpPr>
            <a:spLocks noEditPoints="1" noChangeArrowheads="1"/>
          </p:cNvSpPr>
          <p:nvPr/>
        </p:nvSpPr>
        <p:spPr bwMode="auto">
          <a:xfrm>
            <a:off x="1062038" y="3697288"/>
            <a:ext cx="484187" cy="481012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8" name="Freeform 3095"/>
          <p:cNvSpPr>
            <a:spLocks noEditPoints="1" noChangeArrowheads="1"/>
          </p:cNvSpPr>
          <p:nvPr/>
        </p:nvSpPr>
        <p:spPr bwMode="auto">
          <a:xfrm>
            <a:off x="4475163" y="2414588"/>
            <a:ext cx="452437" cy="452437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251520" y="4005064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Социальные гарантии</a:t>
            </a: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827584" y="2564904"/>
            <a:ext cx="1224136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35 000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2411760" y="1412776"/>
            <a:ext cx="2376264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Молодой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рабочий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(6 мес.)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7" name="Заголовок 1"/>
          <p:cNvSpPr txBox="1">
            <a:spLocks/>
          </p:cNvSpPr>
          <p:nvPr/>
        </p:nvSpPr>
        <p:spPr>
          <a:xfrm>
            <a:off x="4932040" y="980728"/>
            <a:ext cx="154403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3,4 разряда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827584" y="2060848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Ученик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(3 мес.)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794116" y="1772816"/>
            <a:ext cx="14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4968462" y="1412776"/>
            <a:ext cx="14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876256" y="1196752"/>
            <a:ext cx="1874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dirty="0"/>
          </a:p>
        </p:txBody>
      </p:sp>
      <p:sp>
        <p:nvSpPr>
          <p:cNvPr id="137" name="Заголовок 1"/>
          <p:cNvSpPr txBox="1">
            <a:spLocks/>
          </p:cNvSpPr>
          <p:nvPr/>
        </p:nvSpPr>
        <p:spPr>
          <a:xfrm>
            <a:off x="6804248" y="836712"/>
            <a:ext cx="2030729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5,6 разряда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555776" y="2348880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716016" y="1988840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804248" y="1700808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31" name="AutoShape 2"/>
          <p:cNvSpPr>
            <a:spLocks noChangeArrowheads="1"/>
          </p:cNvSpPr>
          <p:nvPr/>
        </p:nvSpPr>
        <p:spPr bwMode="auto">
          <a:xfrm>
            <a:off x="323528" y="4293096"/>
            <a:ext cx="8605442" cy="576064"/>
          </a:xfrm>
          <a:prstGeom prst="rightArrow">
            <a:avLst>
              <a:gd name="adj1" fmla="val 70997"/>
              <a:gd name="adj2" fmla="val 4368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eaLnBrk="0" fontAlgn="ctr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zh-CN" sz="12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   При стаже менее года            При стаже от года               </a:t>
            </a:r>
            <a:r>
              <a:rPr lang="ru-RU" altLang="zh-CN" sz="11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от 3х лет              При стаже свыше 10 лет</a:t>
            </a:r>
            <a:endParaRPr lang="en-US" altLang="zh-CN" sz="11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51520" y="5805264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Жилищная программа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7" name="AutoShape 3033"/>
          <p:cNvSpPr>
            <a:spLocks noChangeArrowheads="1"/>
          </p:cNvSpPr>
          <p:nvPr/>
        </p:nvSpPr>
        <p:spPr bwMode="auto">
          <a:xfrm>
            <a:off x="6804248" y="1916832"/>
            <a:ext cx="2100356" cy="215970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Тарифная ставка 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  <a:defRPr/>
            </a:pPr>
            <a:r>
              <a:rPr lang="ru-RU" altLang="ko-K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Доплаты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проф.мастерство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наставничество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обучение </a:t>
            </a:r>
          </a:p>
          <a:p>
            <a:pPr marL="468000" lvl="1" indent="-171450">
              <a:lnSpc>
                <a:spcPct val="90000"/>
              </a:lnSpc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персонала 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функции </a:t>
            </a:r>
          </a:p>
          <a:p>
            <a:pPr marL="468000" lvl="1" indent="-171450">
              <a:lnSpc>
                <a:spcPct val="90000"/>
              </a:lnSpc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бригадира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личное клеймо</a:t>
            </a:r>
            <a:endParaRPr lang="en-US" altLang="ko-KR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8798"/>
              </p:ext>
            </p:extLst>
          </p:nvPr>
        </p:nvGraphicFramePr>
        <p:xfrm>
          <a:off x="323528" y="6165304"/>
          <a:ext cx="259228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Ссуда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первоначальный взнос 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3203848" y="6165304"/>
          <a:ext cx="345638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Компенсация процентов по ипотечному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кредиту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6948264" y="6165304"/>
          <a:ext cx="201622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«Губернаторская ипотека»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8" name="AutoShape 3032"/>
          <p:cNvSpPr>
            <a:spLocks noChangeArrowheads="1"/>
          </p:cNvSpPr>
          <p:nvPr/>
        </p:nvSpPr>
        <p:spPr bwMode="auto">
          <a:xfrm>
            <a:off x="4644008" y="2276872"/>
            <a:ext cx="2232248" cy="1800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Тарифная ставка 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</a:pPr>
            <a:r>
              <a:rPr lang="ru-RU" altLang="ko-KR" sz="105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Доплаты 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наставничество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обучение персонала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функции бригадира</a:t>
            </a:r>
            <a:endParaRPr lang="en-US" altLang="ko-KR" sz="105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25296" y="26064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24" y="294221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sz="2200" b="1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ЗП. Вспомогательные </a:t>
            </a:r>
            <a:r>
              <a:rPr lang="ru-RU" sz="22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рабочие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WordArt 513"/>
          <p:cNvSpPr>
            <a:spLocks noChangeArrowheads="1" noChangeShapeType="1" noTextEdit="1"/>
          </p:cNvSpPr>
          <p:nvPr/>
        </p:nvSpPr>
        <p:spPr bwMode="auto">
          <a:xfrm>
            <a:off x="1689100" y="5298852"/>
            <a:ext cx="504825" cy="144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0" cap="none" spc="-4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TEXT</a:t>
            </a:r>
            <a:endParaRPr kumimoji="0" lang="zh-CN" altLang="en-US" sz="800" b="1" i="0" u="none" strike="noStrike" kern="10" cap="none" spc="-4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Group 520"/>
          <p:cNvGrpSpPr>
            <a:grpSpLocks/>
          </p:cNvGrpSpPr>
          <p:nvPr/>
        </p:nvGrpSpPr>
        <p:grpSpPr bwMode="auto">
          <a:xfrm>
            <a:off x="3922713" y="3716114"/>
            <a:ext cx="647700" cy="647700"/>
            <a:chOff x="2290" y="1026"/>
            <a:chExt cx="1452" cy="1452"/>
          </a:xfrm>
        </p:grpSpPr>
        <p:sp>
          <p:nvSpPr>
            <p:cNvPr id="104" name="AutoShape 521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05" name="AutoShape 522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4" name="Group 525"/>
          <p:cNvGrpSpPr>
            <a:grpSpLocks/>
          </p:cNvGrpSpPr>
          <p:nvPr/>
        </p:nvGrpSpPr>
        <p:grpSpPr bwMode="auto">
          <a:xfrm>
            <a:off x="5075238" y="3068414"/>
            <a:ext cx="647700" cy="647700"/>
            <a:chOff x="2290" y="1026"/>
            <a:chExt cx="1452" cy="1452"/>
          </a:xfrm>
        </p:grpSpPr>
        <p:sp>
          <p:nvSpPr>
            <p:cNvPr id="109" name="AutoShape 526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10" name="AutoShape 527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5" name="Group 530"/>
          <p:cNvGrpSpPr>
            <a:grpSpLocks/>
          </p:cNvGrpSpPr>
          <p:nvPr/>
        </p:nvGrpSpPr>
        <p:grpSpPr bwMode="auto">
          <a:xfrm>
            <a:off x="6226175" y="2419127"/>
            <a:ext cx="647700" cy="647700"/>
            <a:chOff x="2290" y="1026"/>
            <a:chExt cx="1452" cy="1452"/>
          </a:xfrm>
        </p:grpSpPr>
        <p:sp>
          <p:nvSpPr>
            <p:cNvPr id="114" name="AutoShape 531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15" name="AutoShape 532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6" name="Group 535"/>
          <p:cNvGrpSpPr>
            <a:grpSpLocks/>
          </p:cNvGrpSpPr>
          <p:nvPr/>
        </p:nvGrpSpPr>
        <p:grpSpPr bwMode="auto">
          <a:xfrm>
            <a:off x="7378700" y="1771427"/>
            <a:ext cx="647700" cy="647700"/>
            <a:chOff x="2290" y="1026"/>
            <a:chExt cx="1452" cy="1452"/>
          </a:xfrm>
        </p:grpSpPr>
        <p:sp>
          <p:nvSpPr>
            <p:cNvPr id="119" name="AutoShape 536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20" name="AutoShape 537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sp>
        <p:nvSpPr>
          <p:cNvPr id="232" name="AutoShape 4"/>
          <p:cNvSpPr>
            <a:spLocks noChangeArrowheads="1"/>
          </p:cNvSpPr>
          <p:nvPr/>
        </p:nvSpPr>
        <p:spPr bwMode="auto">
          <a:xfrm>
            <a:off x="2411760" y="4725144"/>
            <a:ext cx="2088325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Адресная материальная помощь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Путевки в ДОЛ для детей работников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Оплачиваемый день к отпуску многодетным родителям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Доп. оплачиваемые дни к отпуску беременным женщинам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AutoShape 4"/>
          <p:cNvSpPr>
            <a:spLocks noChangeArrowheads="1"/>
          </p:cNvSpPr>
          <p:nvPr/>
        </p:nvSpPr>
        <p:spPr bwMode="auto">
          <a:xfrm>
            <a:off x="4572000" y="4725144"/>
            <a:ext cx="1998206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Лечение в дневном стационаре в рамках договора ДМС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Реабилитационно-восстановительное лечение в рамках договора ДМС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4" name="AutoShape 4"/>
          <p:cNvSpPr>
            <a:spLocks noChangeArrowheads="1"/>
          </p:cNvSpPr>
          <p:nvPr/>
        </p:nvSpPr>
        <p:spPr bwMode="auto">
          <a:xfrm>
            <a:off x="6588224" y="4725144"/>
            <a:ext cx="1872000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50летием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увольнением на пенсию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7" name="AutoShape 4"/>
          <p:cNvSpPr>
            <a:spLocks noChangeArrowheads="1"/>
          </p:cNvSpPr>
          <p:nvPr/>
        </p:nvSpPr>
        <p:spPr bwMode="auto">
          <a:xfrm>
            <a:off x="323528" y="4725144"/>
            <a:ext cx="2001169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Материальная помощь при бракосочетании и рождении детей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</a:t>
            </a: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плачиваемые дни отпуска на свадьбу, рождение ребенка</a:t>
            </a:r>
          </a:p>
          <a:p>
            <a:pPr marL="0" lvl="2" eaLnBrk="0" fontAlgn="ctr" hangingPunct="0"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Предоставление общежития «Дом молодежи»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7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9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0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4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5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6" name="AutoShape 3030"/>
          <p:cNvSpPr>
            <a:spLocks noChangeArrowheads="1"/>
          </p:cNvSpPr>
          <p:nvPr/>
        </p:nvSpPr>
        <p:spPr bwMode="auto">
          <a:xfrm>
            <a:off x="323528" y="2996952"/>
            <a:ext cx="2160000" cy="10801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latin typeface="Arial" pitchFamily="34" charset="0"/>
                <a:ea typeface="Gulim" pitchFamily="34" charset="-127"/>
                <a:cs typeface="Arial" pitchFamily="34" charset="0"/>
                <a:sym typeface="Gulim" pitchFamily="34" charset="-127"/>
              </a:rPr>
              <a:t>         Стипендия</a:t>
            </a:r>
            <a:endParaRPr lang="en-US" sz="1400" dirty="0">
              <a:latin typeface="Arial" pitchFamily="34" charset="0"/>
              <a:ea typeface="Gulim" pitchFamily="34" charset="-127"/>
              <a:cs typeface="Arial" pitchFamily="34" charset="0"/>
              <a:sym typeface="Gulim" pitchFamily="34" charset="-127"/>
            </a:endParaRPr>
          </a:p>
        </p:txBody>
      </p:sp>
      <p:sp>
        <p:nvSpPr>
          <p:cNvPr id="57" name="AutoShape 3031"/>
          <p:cNvSpPr>
            <a:spLocks noChangeArrowheads="1"/>
          </p:cNvSpPr>
          <p:nvPr/>
        </p:nvSpPr>
        <p:spPr bwMode="auto">
          <a:xfrm>
            <a:off x="2483768" y="2636912"/>
            <a:ext cx="2160000" cy="144016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Тарифная ставка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Доплата 10 000 р.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при достижении поэтапной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выработки</a:t>
            </a:r>
            <a:r>
              <a:rPr lang="ru-RU" altLang="ko-KR" sz="105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ru-RU" altLang="ko-KR" sz="105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7" name="AutoShape 3033"/>
          <p:cNvSpPr>
            <a:spLocks noChangeArrowheads="1"/>
          </p:cNvSpPr>
          <p:nvPr/>
        </p:nvSpPr>
        <p:spPr bwMode="auto">
          <a:xfrm>
            <a:off x="6804248" y="1916832"/>
            <a:ext cx="2100356" cy="215970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Тарифная ставка 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  <a:defRPr/>
            </a:pPr>
            <a:r>
              <a:rPr lang="ru-RU" altLang="ko-K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Доплаты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проф.мастерство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наставничество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обучение </a:t>
            </a:r>
          </a:p>
          <a:p>
            <a:pPr marL="468000" lvl="1" indent="-171450">
              <a:lnSpc>
                <a:spcPct val="90000"/>
              </a:lnSpc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персонала 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функции </a:t>
            </a:r>
          </a:p>
          <a:p>
            <a:pPr marL="468000" lvl="1" indent="-171450">
              <a:lnSpc>
                <a:spcPct val="90000"/>
              </a:lnSpc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бригадира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личное клеймо</a:t>
            </a:r>
            <a:endParaRPr lang="en-US" altLang="ko-KR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reeform 3091"/>
          <p:cNvSpPr>
            <a:spLocks noEditPoints="1" noChangeArrowheads="1"/>
          </p:cNvSpPr>
          <p:nvPr/>
        </p:nvSpPr>
        <p:spPr bwMode="auto">
          <a:xfrm>
            <a:off x="6194425" y="1741488"/>
            <a:ext cx="458788" cy="461962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6" name="Freeform 3092"/>
          <p:cNvSpPr>
            <a:spLocks noEditPoints="1" noChangeArrowheads="1"/>
          </p:cNvSpPr>
          <p:nvPr/>
        </p:nvSpPr>
        <p:spPr bwMode="auto">
          <a:xfrm>
            <a:off x="2800350" y="3044825"/>
            <a:ext cx="450850" cy="449263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7" name="Freeform 3094"/>
          <p:cNvSpPr>
            <a:spLocks noEditPoints="1" noChangeArrowheads="1"/>
          </p:cNvSpPr>
          <p:nvPr/>
        </p:nvSpPr>
        <p:spPr bwMode="auto">
          <a:xfrm>
            <a:off x="1062038" y="3697288"/>
            <a:ext cx="484187" cy="481012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8" name="Freeform 3095"/>
          <p:cNvSpPr>
            <a:spLocks noEditPoints="1" noChangeArrowheads="1"/>
          </p:cNvSpPr>
          <p:nvPr/>
        </p:nvSpPr>
        <p:spPr bwMode="auto">
          <a:xfrm>
            <a:off x="4475163" y="2414588"/>
            <a:ext cx="452437" cy="452437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251520" y="4005064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Социальные гарантии</a:t>
            </a: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827584" y="2564904"/>
            <a:ext cx="1224136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35 000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2339752" y="1340768"/>
            <a:ext cx="2376264" cy="693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Молодой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  <a:b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(6 мес.)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7" name="Заголовок 1"/>
          <p:cNvSpPr txBox="1">
            <a:spLocks/>
          </p:cNvSpPr>
          <p:nvPr/>
        </p:nvSpPr>
        <p:spPr>
          <a:xfrm>
            <a:off x="4788024" y="980728"/>
            <a:ext cx="154403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3,4 разряда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827584" y="2060848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Ученик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(3 мес.)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771800" y="2060848"/>
            <a:ext cx="139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4932040" y="1412776"/>
            <a:ext cx="1309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39 000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7164288" y="1196752"/>
            <a:ext cx="1376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39 000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44 000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dirty="0"/>
          </a:p>
        </p:txBody>
      </p:sp>
      <p:sp>
        <p:nvSpPr>
          <p:cNvPr id="137" name="Заголовок 1"/>
          <p:cNvSpPr txBox="1">
            <a:spLocks/>
          </p:cNvSpPr>
          <p:nvPr/>
        </p:nvSpPr>
        <p:spPr>
          <a:xfrm>
            <a:off x="6876256" y="836712"/>
            <a:ext cx="1754172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5,6 разряда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83768" y="2348880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716016" y="1916832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804248" y="1700808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31" name="AutoShape 2"/>
          <p:cNvSpPr>
            <a:spLocks noChangeArrowheads="1"/>
          </p:cNvSpPr>
          <p:nvPr/>
        </p:nvSpPr>
        <p:spPr bwMode="auto">
          <a:xfrm>
            <a:off x="323528" y="4293096"/>
            <a:ext cx="8605442" cy="576064"/>
          </a:xfrm>
          <a:prstGeom prst="rightArrow">
            <a:avLst>
              <a:gd name="adj1" fmla="val 70997"/>
              <a:gd name="adj2" fmla="val 4368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eaLnBrk="0" fontAlgn="ctr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zh-CN" sz="12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ru-RU" altLang="zh-CN" sz="12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менее года             При стаже от года             </a:t>
            </a:r>
            <a:r>
              <a:rPr lang="ru-RU" altLang="zh-CN" sz="11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от 3х лет              При стаже свыше 10 лет</a:t>
            </a:r>
            <a:endParaRPr lang="en-US" altLang="zh-CN" sz="11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51520" y="5805264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Жилищная программа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8" name="AutoShape 3032"/>
          <p:cNvSpPr>
            <a:spLocks noChangeArrowheads="1"/>
          </p:cNvSpPr>
          <p:nvPr/>
        </p:nvSpPr>
        <p:spPr bwMode="auto">
          <a:xfrm>
            <a:off x="4644008" y="2204864"/>
            <a:ext cx="2219644" cy="187220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Тарифная ставка 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</a:pPr>
            <a:r>
              <a:rPr lang="ru-RU" altLang="ko-KR" sz="105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Доплаты 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наставничество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обучение персонала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функции бригадира</a:t>
            </a:r>
            <a:endParaRPr lang="en-US" altLang="ko-KR" sz="105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78918"/>
              </p:ext>
            </p:extLst>
          </p:nvPr>
        </p:nvGraphicFramePr>
        <p:xfrm>
          <a:off x="323528" y="6165304"/>
          <a:ext cx="252028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Ссуда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первоначальный взнос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3059832" y="6165304"/>
          <a:ext cx="36004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Компенсация процентов по ипотечному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кредиту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876256" y="6165304"/>
          <a:ext cx="208823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«Губернаторская ипотека»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 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3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Прямая соединительная линия 63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8725296" y="26064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90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06" y="260648"/>
            <a:ext cx="8229600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ЗП. </a:t>
            </a:r>
            <a:r>
              <a:rPr lang="ru-RU" alt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Специалисты</a:t>
            </a:r>
            <a:endParaRPr lang="ru-RU" sz="2000" cap="all" dirty="0"/>
          </a:p>
        </p:txBody>
      </p:sp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06271"/>
              </p:ext>
            </p:extLst>
          </p:nvPr>
        </p:nvGraphicFramePr>
        <p:xfrm>
          <a:off x="2123728" y="908720"/>
          <a:ext cx="47525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выполнении показателей премирования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04089"/>
              </p:ext>
            </p:extLst>
          </p:nvPr>
        </p:nvGraphicFramePr>
        <p:xfrm>
          <a:off x="323528" y="1844824"/>
          <a:ext cx="259228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Должностной оклад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95153"/>
              </p:ext>
            </p:extLst>
          </p:nvPr>
        </p:nvGraphicFramePr>
        <p:xfrm>
          <a:off x="3419872" y="1844824"/>
          <a:ext cx="237626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Премия 40%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14272"/>
              </p:ext>
            </p:extLst>
          </p:nvPr>
        </p:nvGraphicFramePr>
        <p:xfrm>
          <a:off x="6372200" y="1844824"/>
          <a:ext cx="2267461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46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Доплаты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Плюс 39"/>
          <p:cNvSpPr/>
          <p:nvPr/>
        </p:nvSpPr>
        <p:spPr>
          <a:xfrm>
            <a:off x="2987824" y="1916832"/>
            <a:ext cx="315913" cy="304800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Плюс 41"/>
          <p:cNvSpPr/>
          <p:nvPr/>
        </p:nvSpPr>
        <p:spPr>
          <a:xfrm>
            <a:off x="5940152" y="1916832"/>
            <a:ext cx="315913" cy="304800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4499992" y="2420888"/>
            <a:ext cx="252412" cy="28803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>
            <a:off x="7452320" y="2420888"/>
            <a:ext cx="252412" cy="28803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49278"/>
              </p:ext>
            </p:extLst>
          </p:nvPr>
        </p:nvGraphicFramePr>
        <p:xfrm>
          <a:off x="3419872" y="2780928"/>
          <a:ext cx="2376264" cy="1224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Личная эффективность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Результаты деятельности подразделения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Результаты деятельности предприятия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04514"/>
              </p:ext>
            </p:extLst>
          </p:nvPr>
        </p:nvGraphicFramePr>
        <p:xfrm>
          <a:off x="6444208" y="2780928"/>
          <a:ext cx="214016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За </a:t>
                      </a:r>
                      <a:r>
                        <a:rPr lang="ru-RU" sz="1100" b="0" kern="1200" dirty="0" smtClean="0"/>
                        <a:t>обучение</a:t>
                      </a:r>
                      <a:r>
                        <a:rPr lang="ru-RU" sz="1100" b="0" baseline="0" dirty="0" smtClean="0"/>
                        <a:t> персонала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 работу с личным грифом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 повышенную ответственность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3861048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Социальные гарантии</a:t>
            </a: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581128"/>
            <a:ext cx="2001169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Материальная помощь при бракосочетании и рождении детей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</a:t>
            </a: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плачиваемые дни отпуска на свадьбу, рождение ребенка</a:t>
            </a:r>
          </a:p>
          <a:p>
            <a:pPr marL="0" lvl="2" eaLnBrk="0" fontAlgn="ctr" hangingPunct="0"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Предоставление общежития «Дом молодежи»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555776" y="4581128"/>
            <a:ext cx="2088325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Адресная материальная помощь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Путевки в ДОЛ для детей работников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Оплачиваемый день к отпуску многодетным родителям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Доп. оплачиваемые дни к отпуску беременным женщинам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644008" y="4581128"/>
            <a:ext cx="1998206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Лечение в дневном стационаре в рамках договора ДМС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Реабилитационно-восстановительное лечение в рамках договора ДМС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660232" y="4581128"/>
            <a:ext cx="1872000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50летием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увольнением на пенсию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51520" y="4149080"/>
            <a:ext cx="8712968" cy="576064"/>
          </a:xfrm>
          <a:prstGeom prst="rightArrow">
            <a:avLst>
              <a:gd name="adj1" fmla="val 70997"/>
              <a:gd name="adj2" fmla="val 8601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eaLnBrk="0" fontAlgn="ctr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zh-CN" sz="12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ru-RU" altLang="zh-CN" sz="12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менее года               При стаже от года                </a:t>
            </a:r>
            <a:r>
              <a:rPr lang="ru-RU" altLang="zh-CN" sz="11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от 3х лет           При стаже свыше 10 лет</a:t>
            </a:r>
            <a:endParaRPr lang="en-US" altLang="zh-CN" sz="11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1520" y="5733256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Жилищная программа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27934"/>
              </p:ext>
            </p:extLst>
          </p:nvPr>
        </p:nvGraphicFramePr>
        <p:xfrm>
          <a:off x="323528" y="6093296"/>
          <a:ext cx="252028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Ссуда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на первоначальный взнос  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059832" y="6093296"/>
          <a:ext cx="36004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Компенсация процентов по ипотечному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кредиту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876256" y="6093296"/>
          <a:ext cx="208823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«Губернаторская ипотека»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 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Полилиния 26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604448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604448" y="26064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4104456" cy="8501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Работники, вновь трудоустроенные на предприятие после прохождения службы в ВС РФ</a:t>
            </a:r>
            <a:endParaRPr lang="ru-RU" sz="2000" dirty="0"/>
          </a:p>
        </p:txBody>
      </p:sp>
      <p:sp>
        <p:nvSpPr>
          <p:cNvPr id="24" name="Заголовок 22"/>
          <p:cNvSpPr txBox="1">
            <a:spLocks/>
          </p:cNvSpPr>
          <p:nvPr/>
        </p:nvSpPr>
        <p:spPr>
          <a:xfrm>
            <a:off x="4716016" y="1700808"/>
            <a:ext cx="41044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Работники, прибывшие из других регионов РФ 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зарубежных стран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2195736" y="2996952"/>
            <a:ext cx="288032" cy="4320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низ 53"/>
          <p:cNvSpPr/>
          <p:nvPr/>
        </p:nvSpPr>
        <p:spPr>
          <a:xfrm>
            <a:off x="6660232" y="2996952"/>
            <a:ext cx="288032" cy="4320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573016"/>
            <a:ext cx="35101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тыс. руб.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Единовременное пособие повторно принятым в филиал работникам на основное место работы в срок, не превышающий 3х мес. с даты увольнения из ВС РФ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645024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тыс. руб.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тыс. руб.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Единовременное пособие и ежемесячная доплата в течение одного года с момента фактического выхода на работу впервые принимаемым на основное место работы на профессии ОПР, на должности руководителей, мастеров, инженеров-технологов, инженеров-конструкторов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9370" y="26504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rgbClr val="13206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Дополнительная поддержка сотрудников</a:t>
            </a:r>
            <a:endParaRPr kumimoji="0" lang="ru-RU" sz="2000" b="0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04448" y="188640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04448" y="26064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7311730_41-p-fon-dlya-prezentatsii-minimalizm-delovoi-44.jpg"/>
          <p:cNvPicPr>
            <a:picLocks noChangeAspect="1"/>
          </p:cNvPicPr>
          <p:nvPr/>
        </p:nvPicPr>
        <p:blipFill rotWithShape="1">
          <a:blip r:embed="rId2" cstate="print"/>
          <a:srcRect l="14674"/>
          <a:stretch/>
        </p:blipFill>
        <p:spPr>
          <a:xfrm>
            <a:off x="-11351" y="4293096"/>
            <a:ext cx="9155351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011" y="4221088"/>
            <a:ext cx="41044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solidFill>
                <a:srgbClr val="002371"/>
              </a:solidFill>
              <a:latin typeface="Arial "/>
            </a:endParaRPr>
          </a:p>
          <a:p>
            <a:r>
              <a:rPr lang="ru-RU" dirty="0" smtClean="0">
                <a:solidFill>
                  <a:srgbClr val="002371"/>
                </a:solidFill>
                <a:latin typeface="Arial "/>
              </a:rPr>
              <a:t>Адрес: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 	   </a:t>
            </a:r>
            <a:r>
              <a:rPr lang="ru-RU" dirty="0" smtClean="0">
                <a:solidFill>
                  <a:srgbClr val="002371"/>
                </a:solidFill>
                <a:latin typeface="Arial "/>
              </a:rPr>
              <a:t>г. Ульяновск, </a:t>
            </a:r>
            <a:endParaRPr lang="en-US" dirty="0" smtClean="0">
              <a:solidFill>
                <a:srgbClr val="002371"/>
              </a:solidFill>
              <a:latin typeface="Arial "/>
            </a:endParaRPr>
          </a:p>
          <a:p>
            <a:r>
              <a:rPr lang="en-US" dirty="0">
                <a:solidFill>
                  <a:srgbClr val="002371"/>
                </a:solidFill>
                <a:latin typeface="Arial "/>
              </a:rPr>
              <a:t>	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   </a:t>
            </a:r>
            <a:r>
              <a:rPr lang="ru-RU" dirty="0" err="1" smtClean="0">
                <a:solidFill>
                  <a:srgbClr val="002371"/>
                </a:solidFill>
                <a:latin typeface="Arial "/>
              </a:rPr>
              <a:t>пр</a:t>
            </a:r>
            <a:r>
              <a:rPr lang="en-US" dirty="0">
                <a:solidFill>
                  <a:srgbClr val="002371"/>
                </a:solidFill>
                <a:latin typeface="Arial "/>
              </a:rPr>
              <a:t>.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 </a:t>
            </a:r>
            <a:r>
              <a:rPr lang="ru-RU" dirty="0" smtClean="0">
                <a:solidFill>
                  <a:srgbClr val="002371"/>
                </a:solidFill>
                <a:latin typeface="Arial "/>
              </a:rPr>
              <a:t>Антонова, д.1</a:t>
            </a: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Телефон : + 7 (8422) 28-15-77</a:t>
            </a:r>
          </a:p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                  + 7 (8422) 28-10-03</a:t>
            </a: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8523" y="3717032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endParaRPr lang="en-US" b="1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             </a:t>
            </a:r>
          </a:p>
          <a:p>
            <a:pPr algn="ctr">
              <a:buFont typeface="Arial" pitchFamily="34" charset="0"/>
              <a:buNone/>
            </a:pPr>
            <a:endParaRPr lang="en-US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       </a:t>
            </a:r>
          </a:p>
          <a:p>
            <a:pPr algn="ctr">
              <a:buFont typeface="Arial" pitchFamily="34" charset="0"/>
              <a:buNone/>
            </a:pPr>
            <a:endParaRPr lang="en-US" dirty="0" smtClean="0">
              <a:solidFill>
                <a:srgbClr val="002371"/>
              </a:solidFill>
              <a:latin typeface="Arial "/>
            </a:endParaRPr>
          </a:p>
          <a:p>
            <a:pPr algn="r"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              www.vk.com/aviastarsp_uacrussia</a:t>
            </a:r>
          </a:p>
        </p:txBody>
      </p:sp>
      <p:pic>
        <p:nvPicPr>
          <p:cNvPr id="10" name="Рисунок 9" descr="vk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05264"/>
            <a:ext cx="445406" cy="445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604448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42821"/>
          <a:stretch/>
        </p:blipFill>
        <p:spPr bwMode="auto">
          <a:xfrm>
            <a:off x="774496" y="980728"/>
            <a:ext cx="4697110" cy="24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44008" y="436510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E-mail</a:t>
            </a:r>
            <a:r>
              <a:rPr lang="ru-RU" dirty="0" smtClean="0">
                <a:solidFill>
                  <a:srgbClr val="002371"/>
                </a:solidFill>
                <a:latin typeface="Arial "/>
              </a:rPr>
              <a:t>: 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	   ok@aviastar-sp.ru</a:t>
            </a:r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+ 7 (927) 980-20-66 </a:t>
            </a:r>
            <a:endParaRPr lang="ru-RU" dirty="0"/>
          </a:p>
        </p:txBody>
      </p:sp>
      <p:pic>
        <p:nvPicPr>
          <p:cNvPr id="13" name="Рисунок 14" descr="значок-логотипа-viber-воронеж-россия-ноября-года-квадратный-с-1645861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4123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 descr="png-transparent-social-media-whatsapp-computer-icons-android-unified-payments-interface-button-text-trademark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4"/>
            <a:ext cx="432048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604448" y="26064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15</a:t>
            </a:r>
            <a:endParaRPr lang="ru-RU" sz="1400" dirty="0"/>
          </a:p>
        </p:txBody>
      </p:sp>
      <p:pic>
        <p:nvPicPr>
          <p:cNvPr id="4" name="Рисунок 10" descr="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56281"/>
          <a:stretch/>
        </p:blipFill>
        <p:spPr bwMode="auto">
          <a:xfrm>
            <a:off x="4067944" y="1484784"/>
            <a:ext cx="4279113" cy="16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3448" y="3712820"/>
            <a:ext cx="4255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полный перечень текущих вакансий</a:t>
            </a:r>
            <a:endParaRPr lang="en-US" dirty="0" smtClean="0">
              <a:solidFill>
                <a:srgbClr val="002371"/>
              </a:solidFill>
              <a:latin typeface="Arial 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79512" y="29665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32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ПРИМЕМ НА РАБОТУ В ОДИН КЛИК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355976" y="1863553"/>
            <a:ext cx="468052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2006 года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в ПАО ОАК</a:t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с 2021 года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ПАО «Ил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лет</a:t>
            </a:r>
            <a:b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 </a:t>
            </a: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8 500 </a:t>
            </a:r>
            <a:r>
              <a:rPr lang="ru-RU" alt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800" dirty="0">
              <a:solidFill>
                <a:srgbClr val="00237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штамповки и механообработки до окончательной сборки и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испытаний</a:t>
            </a:r>
            <a:r>
              <a:rPr lang="en-US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авиационной техники</a:t>
            </a:r>
            <a:endParaRPr lang="ru-RU" altLang="ru-RU" sz="1800" dirty="0">
              <a:solidFill>
                <a:srgbClr val="00237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b76b17e665d55351ae32c44239865660.jpg"/>
          <p:cNvPicPr>
            <a:picLocks noChangeAspect="1"/>
          </p:cNvPicPr>
          <p:nvPr/>
        </p:nvPicPr>
        <p:blipFill rotWithShape="1">
          <a:blip r:embed="rId2" cstate="print"/>
          <a:srcRect t="405" r="20916" b="-23"/>
          <a:stretch/>
        </p:blipFill>
        <p:spPr>
          <a:xfrm>
            <a:off x="0" y="1739717"/>
            <a:ext cx="4211959" cy="5118283"/>
          </a:xfrm>
          <a:prstGeom prst="rect">
            <a:avLst/>
          </a:prstGeom>
          <a:ln>
            <a:noFill/>
          </a:ln>
        </p:spPr>
      </p:pic>
      <p:sp>
        <p:nvSpPr>
          <p:cNvPr id="10" name="Полилиния 9"/>
          <p:cNvSpPr/>
          <p:nvPr/>
        </p:nvSpPr>
        <p:spPr>
          <a:xfrm>
            <a:off x="3806942" y="1730925"/>
            <a:ext cx="598131" cy="5127075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58816" y="1730925"/>
            <a:ext cx="581138" cy="512209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2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188640"/>
            <a:ext cx="662473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ФИЛИАЛ ПАО «ИЛ» - АВИАСТАР 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 ИЗ САМЫХ СОВРЕМЕННЫХ САМОЛЁТОСТРОИТЕЛЬНЫХ ПРЕДПРИЯТИЙ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l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18" y="1565584"/>
            <a:ext cx="2945228" cy="1728192"/>
          </a:xfrm>
          <a:prstGeom prst="rect">
            <a:avLst/>
          </a:prstGeom>
        </p:spPr>
      </p:pic>
      <p:pic>
        <p:nvPicPr>
          <p:cNvPr id="8" name="Содержимое 7" descr="an-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295627"/>
            <a:ext cx="3035282" cy="1873957"/>
          </a:xfrm>
        </p:spPr>
      </p:pic>
      <p:pic>
        <p:nvPicPr>
          <p:cNvPr id="9" name="Рисунок 8" descr="ms-21-300-scaled.jpg"/>
          <p:cNvPicPr>
            <a:picLocks noChangeAspect="1"/>
          </p:cNvPicPr>
          <p:nvPr/>
        </p:nvPicPr>
        <p:blipFill rotWithShape="1">
          <a:blip r:embed="rId4" cstate="print"/>
          <a:srcRect t="3093" b="3093"/>
          <a:stretch/>
        </p:blipFill>
        <p:spPr>
          <a:xfrm>
            <a:off x="-7242" y="5055576"/>
            <a:ext cx="3139081" cy="18024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491880" y="170080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1600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 Производство транспортного самолета</a:t>
            </a:r>
          </a:p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Ил-76МД-90А</a:t>
            </a:r>
            <a:endParaRPr lang="ru-RU" altLang="ru-RU" sz="2800" b="1" dirty="0">
              <a:solidFill>
                <a:srgbClr val="1320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35699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1600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 Обслуживание самолётов </a:t>
            </a:r>
          </a:p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Ан-124 «Руслан» </a:t>
            </a:r>
            <a:endParaRPr lang="ru-RU" altLang="ru-RU" sz="2800" b="1" dirty="0">
              <a:solidFill>
                <a:srgbClr val="1320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52292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1600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 Компоненты пассажирского самолета </a:t>
            </a:r>
          </a:p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МС-21</a:t>
            </a:r>
            <a:endParaRPr lang="ru-RU" altLang="ru-RU" sz="2800" dirty="0">
              <a:solidFill>
                <a:srgbClr val="1320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650694" y="1556792"/>
            <a:ext cx="769177" cy="530120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3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ИСПОЛЬЗУЕМ ЛУЧШИЕ ОТЕЧЕСТВЕННЫЕ И ЗАРУБЕЖНЫЕ ТЕХНОЛОГИИ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147" y="2364576"/>
            <a:ext cx="461374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72000" y="2132856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DSC_слесарь-доводчик ЗШ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3780420" cy="2520280"/>
          </a:xfrm>
          <a:prstGeom prst="rect">
            <a:avLst/>
          </a:prstGeom>
        </p:spPr>
      </p:pic>
      <p:pic>
        <p:nvPicPr>
          <p:cNvPr id="26" name="Рисунок 25" descr="DSC_Слеварь МС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3"/>
            <a:ext cx="3888432" cy="2520280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5399584" y="908720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Слесарь механосборочных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работ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" name="Рисунок 27" descr="DSC_оператор станков с чп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365104"/>
            <a:ext cx="3672408" cy="2259374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79512" y="260648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Ключевые профессии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923928" y="1384353"/>
            <a:ext cx="75068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64088" y="3717032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Инженер-программист станков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 ЧПУ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0800000">
            <a:off x="107504" y="1384352"/>
            <a:ext cx="57606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23528" y="3717032"/>
            <a:ext cx="4608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Оператор станков с программным управлением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" name="Рисунок 32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365104"/>
            <a:ext cx="4032448" cy="2304256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8558816" y="1160748"/>
            <a:ext cx="581138" cy="570106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10800000">
            <a:off x="4644008" y="1384353"/>
            <a:ext cx="57606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7504" y="1052736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Слесарь по изготовлению и доводке деталей летательных аппаратов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My Pictures\Авиастар производство\IMG_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93" y="4127641"/>
            <a:ext cx="399755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My Pictures\Авиастар производство\IMG_0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60" y="1171424"/>
            <a:ext cx="399755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My Pictures\Авиастар производство\IMG_0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5" y="1171424"/>
            <a:ext cx="399755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My Pictures\Авиастар производство\IMG_0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1" y="4127641"/>
            <a:ext cx="399755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0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147" y="2364576"/>
            <a:ext cx="461374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5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179512" y="260648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ОКОНЧАТЕЛЬНАЯ СБОРКА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283969" y="1052736"/>
            <a:ext cx="720079" cy="5805265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0800000">
            <a:off x="323527" y="1160747"/>
            <a:ext cx="576064" cy="5697251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558816" y="1160748"/>
            <a:ext cx="581138" cy="570106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10800000">
            <a:off x="4644008" y="1384353"/>
            <a:ext cx="57606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147" y="2364576"/>
            <a:ext cx="461374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9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132856"/>
            <a:ext cx="4617971" cy="3240360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4238404" y="1380140"/>
            <a:ext cx="75068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768752" cy="603447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СРОЧНЫЕ И МАССОВЫЕ ВАКАНСИИ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82" y="1556792"/>
            <a:ext cx="4549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defRPr/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инженер-технолог</a:t>
            </a: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инженер-конструктор</a:t>
            </a: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инженер-программист для станков с программным управлением</a:t>
            </a: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 производственного участка</a:t>
            </a:r>
          </a:p>
          <a:p>
            <a:pPr marL="742497" lvl="1" indent="-285750" algn="just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слесарь по изготовлению и доводке деталей летательных аппаратов</a:t>
            </a:r>
          </a:p>
          <a:p>
            <a:pPr marL="742497" lvl="1" indent="-285750" algn="just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оператор станков с программным управлением</a:t>
            </a:r>
          </a:p>
          <a:p>
            <a:pPr marL="742497" lvl="1" indent="-285750" algn="just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слесарь механосборочных работ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132856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5229200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558816" y="1124744"/>
            <a:ext cx="581138" cy="5737071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8461" y="5713782"/>
            <a:ext cx="7776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Полный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перечень представлен на сайте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trudvsem.ru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нашей странице «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1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056088" cy="2707181"/>
          </a:xfrm>
          <a:prstGeom prst="rect">
            <a:avLst/>
          </a:prstGeom>
        </p:spPr>
      </p:pic>
      <p:pic>
        <p:nvPicPr>
          <p:cNvPr id="19" name="Рисунок 18" descr="15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45367"/>
            <a:ext cx="3816424" cy="2554663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 rot="10800000">
            <a:off x="4283968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0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3936798" cy="2636912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3563888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7"/>
          <p:cNvSpPr txBox="1">
            <a:spLocks/>
          </p:cNvSpPr>
          <p:nvPr/>
        </p:nvSpPr>
        <p:spPr>
          <a:xfrm>
            <a:off x="466476" y="1484784"/>
            <a:ext cx="4321548" cy="2660583"/>
          </a:xfrm>
          <a:prstGeom prst="rect">
            <a:avLst/>
          </a:prstGeom>
        </p:spPr>
        <p:txBody>
          <a:bodyPr/>
          <a:lstStyle/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Места для приема пищи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Столовые и буфеты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Тренажерные залы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Медпункты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Стоматологический центр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Отделение и банкоматы корпоративного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Новикомбанка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 rot="10800000">
            <a:off x="107503" y="4365104"/>
            <a:ext cx="648071" cy="2492896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516724" cy="5760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ЗАВОДА ДЛЯ ВАС ПРЕДУСМОТЕНЫ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134076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86104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422108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6525344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40689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6669360"/>
            <a:ext cx="4248472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7"/>
          <p:cNvSpPr txBox="1">
            <a:spLocks/>
          </p:cNvSpPr>
          <p:nvPr/>
        </p:nvSpPr>
        <p:spPr>
          <a:xfrm>
            <a:off x="395536" y="1124744"/>
            <a:ext cx="4719637" cy="35283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 rot="10800000">
            <a:off x="395536" y="4509120"/>
            <a:ext cx="648071" cy="234888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6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536504" cy="3033699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4067944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5072" y="4258057"/>
            <a:ext cx="3838928" cy="2599943"/>
          </a:xfrm>
          <a:prstGeom prst="rect">
            <a:avLst/>
          </a:prstGeom>
        </p:spPr>
      </p:pic>
      <p:pic>
        <p:nvPicPr>
          <p:cNvPr id="24" name="Рисунок 23" descr="8964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9245" y="1700808"/>
            <a:ext cx="3635738" cy="2304256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 rot="10800000">
            <a:off x="80664" y="4443290"/>
            <a:ext cx="395536" cy="242088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320480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ОТДЫХ И СПОРТ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422108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1628800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6707806"/>
            <a:ext cx="43204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6707806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10800000">
            <a:off x="4355976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10800000">
            <a:off x="4860032" y="764704"/>
            <a:ext cx="711696" cy="339379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207" y="1321961"/>
            <a:ext cx="4844672" cy="289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Санаторно-курортное лечение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Организацию летнего отдыха детей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Лечение в дневном стационаре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Корпоративные праздники и мероприятия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Компенсация оплаты лечения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 descr="https://avatars.mds.yandex.net/i?id=4ae2be49d58d48aaec2a9fad5e7368a0-5876583-images-thumbs&amp;n=13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435634" y="3789040"/>
            <a:ext cx="4708367" cy="306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a9071bb24b6a417088aaccf47140db9.jpg"/>
          <p:cNvPicPr>
            <a:picLocks noChangeAspect="1"/>
          </p:cNvPicPr>
          <p:nvPr/>
        </p:nvPicPr>
        <p:blipFill>
          <a:blip r:embed="rId3" cstate="print"/>
          <a:srcRect l="1739"/>
          <a:stretch>
            <a:fillRect/>
          </a:stretch>
        </p:blipFill>
        <p:spPr>
          <a:xfrm>
            <a:off x="4572000" y="1414546"/>
            <a:ext cx="4264290" cy="2661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5567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09" y="4022517"/>
            <a:ext cx="4312589" cy="283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8604449" y="1124745"/>
            <a:ext cx="539552" cy="572827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669" h="5256405">
                <a:moveTo>
                  <a:pt x="0" y="349"/>
                </a:moveTo>
                <a:lnTo>
                  <a:pt x="386861" y="5256405"/>
                </a:lnTo>
                <a:lnTo>
                  <a:pt x="597877" y="5256404"/>
                </a:lnTo>
                <a:cubicBezTo>
                  <a:pt x="600808" y="3492081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53364" y="1384728"/>
            <a:ext cx="75068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08520" y="1379375"/>
            <a:ext cx="500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туристические и обучающие слёты</a:t>
            </a:r>
          </a:p>
          <a:p>
            <a:pPr marL="465138" indent="-285750" algn="just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спортивные мероприятия</a:t>
            </a: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ворческие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 авиастроитель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9388" defTabSz="520183">
              <a:tabLst>
                <a:tab pos="35718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     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Экипаж мечты»</a:t>
            </a: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Что? Где? Когда?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6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47484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МОЛОДЕЖНАЯ ПОЛИТИКА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1143</Words>
  <Application>Microsoft Office PowerPoint</Application>
  <PresentationFormat>Экран (4:3)</PresentationFormat>
  <Paragraphs>290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ФИЛИАЛ ПАО «ИЛ» - АВИАСТАР  Добро пожаловать!</vt:lpstr>
      <vt:lpstr>с 2006 года в ПАО ОАК  с 2021 года в ПАО «Ил»   Нам 46 лет  Нас 8 500 человек   от штамповки и механообработки до окончательной сборки и испытаний авиационной техники</vt:lpstr>
      <vt:lpstr>  МЫ ИСПОЛЬЗУЕМ ЛУЧШИЕ ОТЕЧЕСТВЕННЫЕ И ЗАРУБЕЖНЫЕ ТЕХНОЛОГИИ </vt:lpstr>
      <vt:lpstr>Презентация PowerPoint</vt:lpstr>
      <vt:lpstr>Презентация PowerPoint</vt:lpstr>
      <vt:lpstr>СРОЧНЫЕ И МАССОВЫЕ ВАКАНСИИ</vt:lpstr>
      <vt:lpstr>НА ТЕРРИТОРИИ ЗАВОДА ДЛЯ ВАС ПРЕДУСМОТЕНЫ</vt:lpstr>
      <vt:lpstr>ОТДЫХ И СПОРТ</vt:lpstr>
      <vt:lpstr>МОЛОДЕЖНАЯ ПОЛИТИКА</vt:lpstr>
      <vt:lpstr>  РАБОТАЯ С НАМИ, ВАМ ГАРАНТИРОВАНЫ </vt:lpstr>
      <vt:lpstr>ДОСТАВКА  КОРПОРАТИВНЫМ ТРАНСПОРТОМ ИЗ ВСЕХ РАЙОНОВ ГОРОДА</vt:lpstr>
      <vt:lpstr>Рост ЗП. Основные рабочие</vt:lpstr>
      <vt:lpstr> Рост ЗП. Вспомогательные рабочие </vt:lpstr>
      <vt:lpstr>Рост ЗП. Специалисты</vt:lpstr>
      <vt:lpstr>Работники, вновь трудоустроенные на предприятие после прохождения службы в ВС РФ</vt:lpstr>
      <vt:lpstr>ПРИМЕМ НА РАБОТУ В ОДИН КЛИК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ПАО «ИЛ» - АВИАСТАР</dc:title>
  <dc:creator>514021</dc:creator>
  <cp:lastModifiedBy>Чепурных Алексей Валерьевич</cp:lastModifiedBy>
  <cp:revision>371</cp:revision>
  <dcterms:created xsi:type="dcterms:W3CDTF">2022-04-11T12:28:56Z</dcterms:created>
  <dcterms:modified xsi:type="dcterms:W3CDTF">2022-06-30T12:58:04Z</dcterms:modified>
</cp:coreProperties>
</file>