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21.png" ContentType="image/png"/>
  <Override PartName="/ppt/media/image6.jpeg" ContentType="image/jpe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7791B-0B26-4AF2-AA6E-9784A6F7470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14FB36E0-D58B-4994-973A-3A827C88C26F}">
      <dgm:prSet phldrT="[Текст]" custT="1"/>
      <dgm:spPr/>
      <dgm:t>
        <a:bodyPr/>
        <a:lstStyle/>
        <a:p>
          <a:r>
            <a:rPr lang="ru-RU" sz="3200" dirty="0" smtClean="0"/>
            <a:t>Центр занятости населения</a:t>
          </a:r>
          <a:endParaRPr lang="ru-RU" sz="3200" dirty="0"/>
        </a:p>
      </dgm:t>
    </dgm:pt>
    <dgm:pt modelId="{74AEF921-C792-47C7-ABE7-D0C4BC90061E}" type="parTrans" cxnId="{914275B5-670B-41BB-9BD9-BE55B3A74CBD}">
      <dgm:prSet/>
      <dgm:spPr/>
      <dgm:t>
        <a:bodyPr/>
        <a:lstStyle/>
        <a:p>
          <a:endParaRPr lang="ru-RU"/>
        </a:p>
      </dgm:t>
    </dgm:pt>
    <dgm:pt modelId="{58D0BD3D-0141-43D0-8DBC-7FE76814AE0E}" type="sibTrans" cxnId="{914275B5-670B-41BB-9BD9-BE55B3A74CBD}">
      <dgm:prSet/>
      <dgm:spPr/>
      <dgm:t>
        <a:bodyPr/>
        <a:lstStyle/>
        <a:p>
          <a:endParaRPr lang="ru-RU"/>
        </a:p>
      </dgm:t>
    </dgm:pt>
    <dgm:pt modelId="{B77510C7-DD7C-467E-9258-FFE693D5193C}">
      <dgm:prSet phldrT="[Текст]" custT="1"/>
      <dgm:spPr/>
      <dgm:t>
        <a:bodyPr/>
        <a:lstStyle/>
        <a:p>
          <a:r>
            <a:rPr lang="ru-RU" sz="3200" dirty="0" smtClean="0"/>
            <a:t>Работодатель</a:t>
          </a:r>
          <a:endParaRPr lang="ru-RU" sz="3200" dirty="0"/>
        </a:p>
      </dgm:t>
    </dgm:pt>
    <dgm:pt modelId="{10AFAB16-7805-4A9A-B572-BCDA3C77B68E}" type="parTrans" cxnId="{83B3B4F3-7DB1-404F-8DA2-87E17CADC64B}">
      <dgm:prSet/>
      <dgm:spPr/>
      <dgm:t>
        <a:bodyPr/>
        <a:lstStyle/>
        <a:p>
          <a:endParaRPr lang="ru-RU"/>
        </a:p>
      </dgm:t>
    </dgm:pt>
    <dgm:pt modelId="{E0AB0041-82C3-47A3-8067-205B0D94D2FA}" type="sibTrans" cxnId="{83B3B4F3-7DB1-404F-8DA2-87E17CADC64B}">
      <dgm:prSet/>
      <dgm:spPr/>
      <dgm:t>
        <a:bodyPr/>
        <a:lstStyle/>
        <a:p>
          <a:endParaRPr lang="ru-RU"/>
        </a:p>
      </dgm:t>
    </dgm:pt>
    <dgm:pt modelId="{C85E7C96-46A9-425F-8A72-3C70B38C4E2E}">
      <dgm:prSet phldrT="[Текст]" custT="1"/>
      <dgm:spPr/>
      <dgm:t>
        <a:bodyPr/>
        <a:lstStyle/>
        <a:p>
          <a:r>
            <a:rPr lang="ru-RU" sz="3200" dirty="0" smtClean="0"/>
            <a:t>Незанятые инвалиды</a:t>
          </a:r>
          <a:endParaRPr lang="ru-RU" sz="3200" dirty="0"/>
        </a:p>
      </dgm:t>
    </dgm:pt>
    <dgm:pt modelId="{0FC42C5A-8BB9-4B81-9374-53A15C5A5E02}" type="parTrans" cxnId="{2CA4D418-A08D-44D6-8044-ACED188EB99C}">
      <dgm:prSet/>
      <dgm:spPr/>
      <dgm:t>
        <a:bodyPr/>
        <a:lstStyle/>
        <a:p>
          <a:endParaRPr lang="ru-RU"/>
        </a:p>
      </dgm:t>
    </dgm:pt>
    <dgm:pt modelId="{9EF24F80-F1D6-45D8-AD1B-F07CE4A02FBD}" type="sibTrans" cxnId="{2CA4D418-A08D-44D6-8044-ACED188EB99C}">
      <dgm:prSet/>
      <dgm:spPr/>
      <dgm:t>
        <a:bodyPr/>
        <a:lstStyle/>
        <a:p>
          <a:endParaRPr lang="ru-RU"/>
        </a:p>
      </dgm:t>
    </dgm:pt>
    <dgm:pt modelId="{70876609-149E-4A91-8983-6B8AED0B17FB}" type="pres">
      <dgm:prSet presAssocID="{EDC7791B-0B26-4AF2-AA6E-9784A6F74705}" presName="compositeShape" presStyleCnt="0">
        <dgm:presLayoutVars>
          <dgm:chMax val="7"/>
          <dgm:dir/>
          <dgm:resizeHandles val="exact"/>
        </dgm:presLayoutVars>
      </dgm:prSet>
      <dgm:spPr/>
    </dgm:pt>
    <dgm:pt modelId="{194F025C-D01D-4B83-9995-B74962B1575F}" type="pres">
      <dgm:prSet presAssocID="{14FB36E0-D58B-4994-973A-3A827C88C26F}" presName="circ1" presStyleLbl="vennNode1" presStyleIdx="0" presStyleCnt="3"/>
      <dgm:spPr/>
      <dgm:t>
        <a:bodyPr/>
        <a:lstStyle/>
        <a:p>
          <a:endParaRPr lang="ru-RU"/>
        </a:p>
      </dgm:t>
    </dgm:pt>
    <dgm:pt modelId="{BA3284F7-C8DC-4D3A-B6C1-3C68FE43BCA0}" type="pres">
      <dgm:prSet presAssocID="{14FB36E0-D58B-4994-973A-3A827C88C2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EAD49-40D8-430D-96FD-821748E56EC7}" type="pres">
      <dgm:prSet presAssocID="{B77510C7-DD7C-467E-9258-FFE693D5193C}" presName="circ2" presStyleLbl="vennNode1" presStyleIdx="1" presStyleCnt="3"/>
      <dgm:spPr/>
      <dgm:t>
        <a:bodyPr/>
        <a:lstStyle/>
        <a:p>
          <a:endParaRPr lang="ru-RU"/>
        </a:p>
      </dgm:t>
    </dgm:pt>
    <dgm:pt modelId="{C9DF793B-B2A8-41C1-9D8A-194BCBB23B7D}" type="pres">
      <dgm:prSet presAssocID="{B77510C7-DD7C-467E-9258-FFE693D519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0D04E-A775-45D8-89DE-4BD04E2A98F9}" type="pres">
      <dgm:prSet presAssocID="{C85E7C96-46A9-425F-8A72-3C70B38C4E2E}" presName="circ3" presStyleLbl="vennNode1" presStyleIdx="2" presStyleCnt="3"/>
      <dgm:spPr/>
      <dgm:t>
        <a:bodyPr/>
        <a:lstStyle/>
        <a:p>
          <a:endParaRPr lang="ru-RU"/>
        </a:p>
      </dgm:t>
    </dgm:pt>
    <dgm:pt modelId="{2CD4864C-84CC-4CC8-8857-F5AF95A85AD4}" type="pres">
      <dgm:prSet presAssocID="{C85E7C96-46A9-425F-8A72-3C70B38C4E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4C868-372C-4A59-8639-55CAE3C4452D}" type="presOf" srcId="{14FB36E0-D58B-4994-973A-3A827C88C26F}" destId="{BA3284F7-C8DC-4D3A-B6C1-3C68FE43BCA0}" srcOrd="1" destOrd="0" presId="urn:microsoft.com/office/officeart/2005/8/layout/venn1"/>
    <dgm:cxn modelId="{4CD858DF-1C5B-4BDC-B23C-2B2938B9F547}" type="presOf" srcId="{B77510C7-DD7C-467E-9258-FFE693D5193C}" destId="{C9DF793B-B2A8-41C1-9D8A-194BCBB23B7D}" srcOrd="1" destOrd="0" presId="urn:microsoft.com/office/officeart/2005/8/layout/venn1"/>
    <dgm:cxn modelId="{D6D2288A-453B-4995-865E-496DE6D3B7FD}" type="presOf" srcId="{14FB36E0-D58B-4994-973A-3A827C88C26F}" destId="{194F025C-D01D-4B83-9995-B74962B1575F}" srcOrd="0" destOrd="0" presId="urn:microsoft.com/office/officeart/2005/8/layout/venn1"/>
    <dgm:cxn modelId="{7C23C431-67E9-4767-B254-0E2724CF68B9}" type="presOf" srcId="{C85E7C96-46A9-425F-8A72-3C70B38C4E2E}" destId="{2CD4864C-84CC-4CC8-8857-F5AF95A85AD4}" srcOrd="1" destOrd="0" presId="urn:microsoft.com/office/officeart/2005/8/layout/venn1"/>
    <dgm:cxn modelId="{BB81CA11-B194-496C-BB8B-1051F4EF4957}" type="presOf" srcId="{B77510C7-DD7C-467E-9258-FFE693D5193C}" destId="{915EAD49-40D8-430D-96FD-821748E56EC7}" srcOrd="0" destOrd="0" presId="urn:microsoft.com/office/officeart/2005/8/layout/venn1"/>
    <dgm:cxn modelId="{BD2EA3FF-BCEB-434B-90A9-6D4C2E9BA346}" type="presOf" srcId="{C85E7C96-46A9-425F-8A72-3C70B38C4E2E}" destId="{4410D04E-A775-45D8-89DE-4BD04E2A98F9}" srcOrd="0" destOrd="0" presId="urn:microsoft.com/office/officeart/2005/8/layout/venn1"/>
    <dgm:cxn modelId="{83B3B4F3-7DB1-404F-8DA2-87E17CADC64B}" srcId="{EDC7791B-0B26-4AF2-AA6E-9784A6F74705}" destId="{B77510C7-DD7C-467E-9258-FFE693D5193C}" srcOrd="1" destOrd="0" parTransId="{10AFAB16-7805-4A9A-B572-BCDA3C77B68E}" sibTransId="{E0AB0041-82C3-47A3-8067-205B0D94D2FA}"/>
    <dgm:cxn modelId="{2CA4D418-A08D-44D6-8044-ACED188EB99C}" srcId="{EDC7791B-0B26-4AF2-AA6E-9784A6F74705}" destId="{C85E7C96-46A9-425F-8A72-3C70B38C4E2E}" srcOrd="2" destOrd="0" parTransId="{0FC42C5A-8BB9-4B81-9374-53A15C5A5E02}" sibTransId="{9EF24F80-F1D6-45D8-AD1B-F07CE4A02FBD}"/>
    <dgm:cxn modelId="{5DAD92CD-8261-47F5-AF20-5E981450D28E}" type="presOf" srcId="{EDC7791B-0B26-4AF2-AA6E-9784A6F74705}" destId="{70876609-149E-4A91-8983-6B8AED0B17FB}" srcOrd="0" destOrd="0" presId="urn:microsoft.com/office/officeart/2005/8/layout/venn1"/>
    <dgm:cxn modelId="{914275B5-670B-41BB-9BD9-BE55B3A74CBD}" srcId="{EDC7791B-0B26-4AF2-AA6E-9784A6F74705}" destId="{14FB36E0-D58B-4994-973A-3A827C88C26F}" srcOrd="0" destOrd="0" parTransId="{74AEF921-C792-47C7-ABE7-D0C4BC90061E}" sibTransId="{58D0BD3D-0141-43D0-8DBC-7FE76814AE0E}"/>
    <dgm:cxn modelId="{29375D41-4195-4130-A534-DDD8F9C28A0E}" type="presParOf" srcId="{70876609-149E-4A91-8983-6B8AED0B17FB}" destId="{194F025C-D01D-4B83-9995-B74962B1575F}" srcOrd="0" destOrd="0" presId="urn:microsoft.com/office/officeart/2005/8/layout/venn1"/>
    <dgm:cxn modelId="{3BF978A3-C0AD-44AE-BB46-35B10157CF1F}" type="presParOf" srcId="{70876609-149E-4A91-8983-6B8AED0B17FB}" destId="{BA3284F7-C8DC-4D3A-B6C1-3C68FE43BCA0}" srcOrd="1" destOrd="0" presId="urn:microsoft.com/office/officeart/2005/8/layout/venn1"/>
    <dgm:cxn modelId="{C47F81E6-654F-4609-B6E1-6550FD57B3AF}" type="presParOf" srcId="{70876609-149E-4A91-8983-6B8AED0B17FB}" destId="{915EAD49-40D8-430D-96FD-821748E56EC7}" srcOrd="2" destOrd="0" presId="urn:microsoft.com/office/officeart/2005/8/layout/venn1"/>
    <dgm:cxn modelId="{36206E50-964F-4C5A-A3B6-8610D8826530}" type="presParOf" srcId="{70876609-149E-4A91-8983-6B8AED0B17FB}" destId="{C9DF793B-B2A8-41C1-9D8A-194BCBB23B7D}" srcOrd="3" destOrd="0" presId="urn:microsoft.com/office/officeart/2005/8/layout/venn1"/>
    <dgm:cxn modelId="{CBB6CEA1-8BF6-4D41-93C5-1F15B6609E20}" type="presParOf" srcId="{70876609-149E-4A91-8983-6B8AED0B17FB}" destId="{4410D04E-A775-45D8-89DE-4BD04E2A98F9}" srcOrd="4" destOrd="0" presId="urn:microsoft.com/office/officeart/2005/8/layout/venn1"/>
    <dgm:cxn modelId="{00E9113A-4A59-4FD7-AC4D-670D47784B9E}" type="presParOf" srcId="{70876609-149E-4A91-8983-6B8AED0B17FB}" destId="{2CD4864C-84CC-4CC8-8857-F5AF95A85AD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6E08B7-553B-4229-AA38-98098C9CD531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3D0A4B5-06A9-4827-BCA0-A942460A5E69}">
      <dgm:prSet phldrT="[Текст]" custT="1"/>
      <dgm:spPr>
        <a:solidFill>
          <a:srgbClr val="052896"/>
        </a:solidFill>
      </dgm:spPr>
      <dgm:t>
        <a:bodyPr/>
        <a:lstStyle/>
        <a:p>
          <a:r>
            <a:rPr lang="ru-RU" sz="3200" b="0" dirty="0" smtClean="0">
              <a:solidFill>
                <a:schemeClr val="bg1"/>
              </a:solidFill>
            </a:rPr>
            <a:t>Виды рабочих мест</a:t>
          </a:r>
          <a:endParaRPr lang="ru-RU" sz="3200" b="0" dirty="0">
            <a:solidFill>
              <a:schemeClr val="bg1"/>
            </a:solidFill>
          </a:endParaRPr>
        </a:p>
      </dgm:t>
    </dgm:pt>
    <dgm:pt modelId="{DA9050F1-830B-4A6E-9C29-A61C5D341D08}" type="parTrans" cxnId="{352680E0-7D48-40EA-BBF3-076A6DCAFB4D}">
      <dgm:prSet/>
      <dgm:spPr/>
      <dgm:t>
        <a:bodyPr/>
        <a:lstStyle/>
        <a:p>
          <a:endParaRPr lang="ru-RU" sz="1200"/>
        </a:p>
      </dgm:t>
    </dgm:pt>
    <dgm:pt modelId="{35AB4619-4C6D-40DC-8C76-A593F94DA17B}" type="sibTrans" cxnId="{352680E0-7D48-40EA-BBF3-076A6DCAFB4D}">
      <dgm:prSet/>
      <dgm:spPr/>
      <dgm:t>
        <a:bodyPr/>
        <a:lstStyle/>
        <a:p>
          <a:endParaRPr lang="ru-RU" sz="1200"/>
        </a:p>
      </dgm:t>
    </dgm:pt>
    <dgm:pt modelId="{5E35FAD2-CAD3-433E-A26D-D11A67058348}">
      <dgm:prSet phldrT="[Текст]" custT="1"/>
      <dgm:spPr>
        <a:gradFill rotWithShape="0">
          <a:gsLst>
            <a:gs pos="0">
              <a:srgbClr val="A8DBDF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3200" dirty="0" smtClean="0"/>
            <a:t>Обычные рабочие места</a:t>
          </a:r>
          <a:endParaRPr lang="ru-RU" sz="3200" dirty="0"/>
        </a:p>
      </dgm:t>
    </dgm:pt>
    <dgm:pt modelId="{45C178BA-B442-4AB5-8806-538B45C0586C}" type="parTrans" cxnId="{0C889DB0-B3EF-49F9-835E-B8BAA9040223}">
      <dgm:prSet/>
      <dgm:spPr/>
      <dgm:t>
        <a:bodyPr/>
        <a:lstStyle/>
        <a:p>
          <a:endParaRPr lang="ru-RU" sz="1200"/>
        </a:p>
      </dgm:t>
    </dgm:pt>
    <dgm:pt modelId="{A0355E18-72CE-4C2C-8EBA-A3314DC30BB1}" type="sibTrans" cxnId="{0C889DB0-B3EF-49F9-835E-B8BAA9040223}">
      <dgm:prSet/>
      <dgm:spPr/>
      <dgm:t>
        <a:bodyPr/>
        <a:lstStyle/>
        <a:p>
          <a:endParaRPr lang="ru-RU" sz="1200"/>
        </a:p>
      </dgm:t>
    </dgm:pt>
    <dgm:pt modelId="{0AB40348-2C6E-4400-8E99-D4FE07704485}">
      <dgm:prSet phldrT="[Текст]" custT="1"/>
      <dgm:spPr>
        <a:gradFill rotWithShape="0">
          <a:gsLst>
            <a:gs pos="0">
              <a:srgbClr val="A8DBDF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3200" dirty="0" smtClean="0"/>
            <a:t>Специальные рабочие места</a:t>
          </a:r>
          <a:endParaRPr lang="ru-RU" sz="3200" dirty="0"/>
        </a:p>
      </dgm:t>
    </dgm:pt>
    <dgm:pt modelId="{080BD82A-2810-4566-9967-FBD8429B9A5C}" type="parTrans" cxnId="{A46B7F70-82AA-4B20-ADD0-141E23FDEA08}">
      <dgm:prSet/>
      <dgm:spPr/>
      <dgm:t>
        <a:bodyPr/>
        <a:lstStyle/>
        <a:p>
          <a:endParaRPr lang="ru-RU" sz="1200"/>
        </a:p>
      </dgm:t>
    </dgm:pt>
    <dgm:pt modelId="{3FBCDF23-C4CA-4509-9531-2CD20639734F}" type="sibTrans" cxnId="{A46B7F70-82AA-4B20-ADD0-141E23FDEA08}">
      <dgm:prSet/>
      <dgm:spPr/>
      <dgm:t>
        <a:bodyPr/>
        <a:lstStyle/>
        <a:p>
          <a:endParaRPr lang="ru-RU" sz="1200"/>
        </a:p>
      </dgm:t>
    </dgm:pt>
    <dgm:pt modelId="{13096510-1979-4C9A-A152-FCE2BC0DA1B5}">
      <dgm:prSet phldrT="[Текст]" custT="1"/>
      <dgm:spPr>
        <a:gradFill rotWithShape="0">
          <a:gsLst>
            <a:gs pos="0">
              <a:srgbClr val="8AC7CA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3200" dirty="0" smtClean="0"/>
            <a:t>Надомные рабочие места</a:t>
          </a:r>
          <a:endParaRPr lang="ru-RU" sz="3200" dirty="0"/>
        </a:p>
      </dgm:t>
    </dgm:pt>
    <dgm:pt modelId="{37291ED7-7B1F-49E2-A951-2CF724A82A8C}" type="parTrans" cxnId="{10010356-BC3E-4B13-90DA-D40B998E5D65}">
      <dgm:prSet/>
      <dgm:spPr/>
      <dgm:t>
        <a:bodyPr/>
        <a:lstStyle/>
        <a:p>
          <a:endParaRPr lang="ru-RU" sz="1200"/>
        </a:p>
      </dgm:t>
    </dgm:pt>
    <dgm:pt modelId="{98D49195-C459-490A-87E8-F8809CA72CEE}" type="sibTrans" cxnId="{10010356-BC3E-4B13-90DA-D40B998E5D65}">
      <dgm:prSet/>
      <dgm:spPr/>
      <dgm:t>
        <a:bodyPr/>
        <a:lstStyle/>
        <a:p>
          <a:endParaRPr lang="ru-RU" sz="1200"/>
        </a:p>
      </dgm:t>
    </dgm:pt>
    <dgm:pt modelId="{B9D906E9-1A4D-4B1C-A3A9-EADDDA45C964}" type="pres">
      <dgm:prSet presAssocID="{6C6E08B7-553B-4229-AA38-98098C9CD5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89E75C-6CF4-4CEF-B763-B930EDA000C0}" type="pres">
      <dgm:prSet presAssocID="{63D0A4B5-06A9-4827-BCA0-A942460A5E69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451B961-2FFF-4677-9CB5-59EEA89BCB84}" type="pres">
      <dgm:prSet presAssocID="{63D0A4B5-06A9-4827-BCA0-A942460A5E69}" presName="rootComposite1" presStyleCnt="0"/>
      <dgm:spPr/>
      <dgm:t>
        <a:bodyPr/>
        <a:lstStyle/>
        <a:p>
          <a:endParaRPr lang="ru-RU"/>
        </a:p>
      </dgm:t>
    </dgm:pt>
    <dgm:pt modelId="{8DC3E25E-47DA-457F-BF85-E02A0AEA239F}" type="pres">
      <dgm:prSet presAssocID="{63D0A4B5-06A9-4827-BCA0-A942460A5E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BF2158-C8CE-402F-BECF-0CA92171C66F}" type="pres">
      <dgm:prSet presAssocID="{63D0A4B5-06A9-4827-BCA0-A942460A5E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C405F36-EE56-4A22-A03E-F7BE0FEBB696}" type="pres">
      <dgm:prSet presAssocID="{63D0A4B5-06A9-4827-BCA0-A942460A5E69}" presName="hierChild2" presStyleCnt="0"/>
      <dgm:spPr/>
      <dgm:t>
        <a:bodyPr/>
        <a:lstStyle/>
        <a:p>
          <a:endParaRPr lang="ru-RU"/>
        </a:p>
      </dgm:t>
    </dgm:pt>
    <dgm:pt modelId="{F321D4A6-C3BC-4304-9B7E-6515CDA141F7}" type="pres">
      <dgm:prSet presAssocID="{45C178BA-B442-4AB5-8806-538B45C0586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D70786C-3567-416D-B95E-5B6C87ED6EFB}" type="pres">
      <dgm:prSet presAssocID="{5E35FAD2-CAD3-433E-A26D-D11A6705834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0C46451-DA8A-41A6-B23F-1E0B7948449F}" type="pres">
      <dgm:prSet presAssocID="{5E35FAD2-CAD3-433E-A26D-D11A67058348}" presName="rootComposite" presStyleCnt="0"/>
      <dgm:spPr/>
      <dgm:t>
        <a:bodyPr/>
        <a:lstStyle/>
        <a:p>
          <a:endParaRPr lang="ru-RU"/>
        </a:p>
      </dgm:t>
    </dgm:pt>
    <dgm:pt modelId="{CD824E0F-2D23-45E7-BEF1-B52DF8E081F5}" type="pres">
      <dgm:prSet presAssocID="{5E35FAD2-CAD3-433E-A26D-D11A6705834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D6D336-DF33-461B-A194-0EFB4422806B}" type="pres">
      <dgm:prSet presAssocID="{5E35FAD2-CAD3-433E-A26D-D11A67058348}" presName="rootConnector" presStyleLbl="node2" presStyleIdx="0" presStyleCnt="3"/>
      <dgm:spPr/>
      <dgm:t>
        <a:bodyPr/>
        <a:lstStyle/>
        <a:p>
          <a:endParaRPr lang="ru-RU"/>
        </a:p>
      </dgm:t>
    </dgm:pt>
    <dgm:pt modelId="{DE4EC725-B05A-4E0C-8F15-78817CCAD3B1}" type="pres">
      <dgm:prSet presAssocID="{5E35FAD2-CAD3-433E-A26D-D11A67058348}" presName="hierChild4" presStyleCnt="0"/>
      <dgm:spPr/>
      <dgm:t>
        <a:bodyPr/>
        <a:lstStyle/>
        <a:p>
          <a:endParaRPr lang="ru-RU"/>
        </a:p>
      </dgm:t>
    </dgm:pt>
    <dgm:pt modelId="{2CF210C8-5810-4B57-B8EF-533BBFC95494}" type="pres">
      <dgm:prSet presAssocID="{5E35FAD2-CAD3-433E-A26D-D11A67058348}" presName="hierChild5" presStyleCnt="0"/>
      <dgm:spPr/>
      <dgm:t>
        <a:bodyPr/>
        <a:lstStyle/>
        <a:p>
          <a:endParaRPr lang="ru-RU"/>
        </a:p>
      </dgm:t>
    </dgm:pt>
    <dgm:pt modelId="{39C9A7CC-DC7D-4C6F-BDC6-6B4827CF8D17}" type="pres">
      <dgm:prSet presAssocID="{080BD82A-2810-4566-9967-FBD8429B9A5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3C47B3E-6547-43D4-8FE8-BA5F8661E9BE}" type="pres">
      <dgm:prSet presAssocID="{0AB40348-2C6E-4400-8E99-D4FE0770448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1749608-170E-43DD-943C-5FAFFA3F565D}" type="pres">
      <dgm:prSet presAssocID="{0AB40348-2C6E-4400-8E99-D4FE07704485}" presName="rootComposite" presStyleCnt="0"/>
      <dgm:spPr/>
      <dgm:t>
        <a:bodyPr/>
        <a:lstStyle/>
        <a:p>
          <a:endParaRPr lang="ru-RU"/>
        </a:p>
      </dgm:t>
    </dgm:pt>
    <dgm:pt modelId="{85503630-F1AB-44DF-BE03-A20FB1F46621}" type="pres">
      <dgm:prSet presAssocID="{0AB40348-2C6E-4400-8E99-D4FE0770448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3E216-6636-4A2E-850A-05FD96D3AF97}" type="pres">
      <dgm:prSet presAssocID="{0AB40348-2C6E-4400-8E99-D4FE07704485}" presName="rootConnector" presStyleLbl="node2" presStyleIdx="1" presStyleCnt="3"/>
      <dgm:spPr/>
      <dgm:t>
        <a:bodyPr/>
        <a:lstStyle/>
        <a:p>
          <a:endParaRPr lang="ru-RU"/>
        </a:p>
      </dgm:t>
    </dgm:pt>
    <dgm:pt modelId="{F39D53B9-C66B-497E-BE31-0AD9DFDF9558}" type="pres">
      <dgm:prSet presAssocID="{0AB40348-2C6E-4400-8E99-D4FE07704485}" presName="hierChild4" presStyleCnt="0"/>
      <dgm:spPr/>
      <dgm:t>
        <a:bodyPr/>
        <a:lstStyle/>
        <a:p>
          <a:endParaRPr lang="ru-RU"/>
        </a:p>
      </dgm:t>
    </dgm:pt>
    <dgm:pt modelId="{0E9E5B5A-2655-4139-8824-B8C508968F06}" type="pres">
      <dgm:prSet presAssocID="{0AB40348-2C6E-4400-8E99-D4FE07704485}" presName="hierChild5" presStyleCnt="0"/>
      <dgm:spPr/>
      <dgm:t>
        <a:bodyPr/>
        <a:lstStyle/>
        <a:p>
          <a:endParaRPr lang="ru-RU"/>
        </a:p>
      </dgm:t>
    </dgm:pt>
    <dgm:pt modelId="{616552AA-4D26-4339-858C-F85C59B0F154}" type="pres">
      <dgm:prSet presAssocID="{37291ED7-7B1F-49E2-A951-2CF724A82A8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7B1867F-BAA9-4120-8774-59864C06D7A4}" type="pres">
      <dgm:prSet presAssocID="{13096510-1979-4C9A-A152-FCE2BC0DA1B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9BE2633-172F-4820-A8F4-2069509A12AA}" type="pres">
      <dgm:prSet presAssocID="{13096510-1979-4C9A-A152-FCE2BC0DA1B5}" presName="rootComposite" presStyleCnt="0"/>
      <dgm:spPr/>
      <dgm:t>
        <a:bodyPr/>
        <a:lstStyle/>
        <a:p>
          <a:endParaRPr lang="ru-RU"/>
        </a:p>
      </dgm:t>
    </dgm:pt>
    <dgm:pt modelId="{4706BBC0-6363-4C74-AF4C-B55D9D6F21B4}" type="pres">
      <dgm:prSet presAssocID="{13096510-1979-4C9A-A152-FCE2BC0DA1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8460AF-16D4-4D9B-B38C-BE8D071C05D5}" type="pres">
      <dgm:prSet presAssocID="{13096510-1979-4C9A-A152-FCE2BC0DA1B5}" presName="rootConnector" presStyleLbl="node2" presStyleIdx="2" presStyleCnt="3"/>
      <dgm:spPr/>
      <dgm:t>
        <a:bodyPr/>
        <a:lstStyle/>
        <a:p>
          <a:endParaRPr lang="ru-RU"/>
        </a:p>
      </dgm:t>
    </dgm:pt>
    <dgm:pt modelId="{7D306B4B-F290-433C-92D9-9DBA3D327002}" type="pres">
      <dgm:prSet presAssocID="{13096510-1979-4C9A-A152-FCE2BC0DA1B5}" presName="hierChild4" presStyleCnt="0"/>
      <dgm:spPr/>
      <dgm:t>
        <a:bodyPr/>
        <a:lstStyle/>
        <a:p>
          <a:endParaRPr lang="ru-RU"/>
        </a:p>
      </dgm:t>
    </dgm:pt>
    <dgm:pt modelId="{234625D4-B269-44A8-9399-55AC9AC2AE63}" type="pres">
      <dgm:prSet presAssocID="{13096510-1979-4C9A-A152-FCE2BC0DA1B5}" presName="hierChild5" presStyleCnt="0"/>
      <dgm:spPr/>
      <dgm:t>
        <a:bodyPr/>
        <a:lstStyle/>
        <a:p>
          <a:endParaRPr lang="ru-RU"/>
        </a:p>
      </dgm:t>
    </dgm:pt>
    <dgm:pt modelId="{F2142552-D338-4AED-B423-263F81F6BDD4}" type="pres">
      <dgm:prSet presAssocID="{63D0A4B5-06A9-4827-BCA0-A942460A5E69}" presName="hierChild3" presStyleCnt="0"/>
      <dgm:spPr/>
      <dgm:t>
        <a:bodyPr/>
        <a:lstStyle/>
        <a:p>
          <a:endParaRPr lang="ru-RU"/>
        </a:p>
      </dgm:t>
    </dgm:pt>
  </dgm:ptLst>
  <dgm:cxnLst>
    <dgm:cxn modelId="{7BE0D432-5203-4436-BF1B-DBE830B6A297}" type="presOf" srcId="{0AB40348-2C6E-4400-8E99-D4FE07704485}" destId="{0803E216-6636-4A2E-850A-05FD96D3AF97}" srcOrd="1" destOrd="0" presId="urn:microsoft.com/office/officeart/2005/8/layout/orgChart1"/>
    <dgm:cxn modelId="{0C889DB0-B3EF-49F9-835E-B8BAA9040223}" srcId="{63D0A4B5-06A9-4827-BCA0-A942460A5E69}" destId="{5E35FAD2-CAD3-433E-A26D-D11A67058348}" srcOrd="0" destOrd="0" parTransId="{45C178BA-B442-4AB5-8806-538B45C0586C}" sibTransId="{A0355E18-72CE-4C2C-8EBA-A3314DC30BB1}"/>
    <dgm:cxn modelId="{10010356-BC3E-4B13-90DA-D40B998E5D65}" srcId="{63D0A4B5-06A9-4827-BCA0-A942460A5E69}" destId="{13096510-1979-4C9A-A152-FCE2BC0DA1B5}" srcOrd="2" destOrd="0" parTransId="{37291ED7-7B1F-49E2-A951-2CF724A82A8C}" sibTransId="{98D49195-C459-490A-87E8-F8809CA72CEE}"/>
    <dgm:cxn modelId="{D34BC441-64FA-462D-B23D-044F55523832}" type="presOf" srcId="{6C6E08B7-553B-4229-AA38-98098C9CD531}" destId="{B9D906E9-1A4D-4B1C-A3A9-EADDDA45C964}" srcOrd="0" destOrd="0" presId="urn:microsoft.com/office/officeart/2005/8/layout/orgChart1"/>
    <dgm:cxn modelId="{DBB34F3D-B527-4B38-9077-6C9EC3480EB3}" type="presOf" srcId="{080BD82A-2810-4566-9967-FBD8429B9A5C}" destId="{39C9A7CC-DC7D-4C6F-BDC6-6B4827CF8D17}" srcOrd="0" destOrd="0" presId="urn:microsoft.com/office/officeart/2005/8/layout/orgChart1"/>
    <dgm:cxn modelId="{1B07D429-7AE7-4697-8907-CDF11C4AFFB1}" type="presOf" srcId="{63D0A4B5-06A9-4827-BCA0-A942460A5E69}" destId="{8DC3E25E-47DA-457F-BF85-E02A0AEA239F}" srcOrd="0" destOrd="0" presId="urn:microsoft.com/office/officeart/2005/8/layout/orgChart1"/>
    <dgm:cxn modelId="{3C36241B-AAA6-4248-912B-D7FABBE4200A}" type="presOf" srcId="{63D0A4B5-06A9-4827-BCA0-A942460A5E69}" destId="{01BF2158-C8CE-402F-BECF-0CA92171C66F}" srcOrd="1" destOrd="0" presId="urn:microsoft.com/office/officeart/2005/8/layout/orgChart1"/>
    <dgm:cxn modelId="{C69E94F8-F088-44C6-A52A-1989FEB5058A}" type="presOf" srcId="{0AB40348-2C6E-4400-8E99-D4FE07704485}" destId="{85503630-F1AB-44DF-BE03-A20FB1F46621}" srcOrd="0" destOrd="0" presId="urn:microsoft.com/office/officeart/2005/8/layout/orgChart1"/>
    <dgm:cxn modelId="{352680E0-7D48-40EA-BBF3-076A6DCAFB4D}" srcId="{6C6E08B7-553B-4229-AA38-98098C9CD531}" destId="{63D0A4B5-06A9-4827-BCA0-A942460A5E69}" srcOrd="0" destOrd="0" parTransId="{DA9050F1-830B-4A6E-9C29-A61C5D341D08}" sibTransId="{35AB4619-4C6D-40DC-8C76-A593F94DA17B}"/>
    <dgm:cxn modelId="{D062C328-9E66-4BDD-ABD6-08A08A1E90DA}" type="presOf" srcId="{5E35FAD2-CAD3-433E-A26D-D11A67058348}" destId="{D7D6D336-DF33-461B-A194-0EFB4422806B}" srcOrd="1" destOrd="0" presId="urn:microsoft.com/office/officeart/2005/8/layout/orgChart1"/>
    <dgm:cxn modelId="{FD4E7922-0BBA-49F3-82FC-B4F3EC2F2DEA}" type="presOf" srcId="{37291ED7-7B1F-49E2-A951-2CF724A82A8C}" destId="{616552AA-4D26-4339-858C-F85C59B0F154}" srcOrd="0" destOrd="0" presId="urn:microsoft.com/office/officeart/2005/8/layout/orgChart1"/>
    <dgm:cxn modelId="{2A63E719-A11B-4341-8487-7B63C817DE67}" type="presOf" srcId="{45C178BA-B442-4AB5-8806-538B45C0586C}" destId="{F321D4A6-C3BC-4304-9B7E-6515CDA141F7}" srcOrd="0" destOrd="0" presId="urn:microsoft.com/office/officeart/2005/8/layout/orgChart1"/>
    <dgm:cxn modelId="{70FC45C9-A5A6-465D-9D72-67847970A595}" type="presOf" srcId="{13096510-1979-4C9A-A152-FCE2BC0DA1B5}" destId="{4706BBC0-6363-4C74-AF4C-B55D9D6F21B4}" srcOrd="0" destOrd="0" presId="urn:microsoft.com/office/officeart/2005/8/layout/orgChart1"/>
    <dgm:cxn modelId="{6CA1F32C-2526-4CE3-9890-8569CBCB1A6E}" type="presOf" srcId="{5E35FAD2-CAD3-433E-A26D-D11A67058348}" destId="{CD824E0F-2D23-45E7-BEF1-B52DF8E081F5}" srcOrd="0" destOrd="0" presId="urn:microsoft.com/office/officeart/2005/8/layout/orgChart1"/>
    <dgm:cxn modelId="{B5B4CBFB-E291-4D78-917C-D7BBE7A2E50F}" type="presOf" srcId="{13096510-1979-4C9A-A152-FCE2BC0DA1B5}" destId="{898460AF-16D4-4D9B-B38C-BE8D071C05D5}" srcOrd="1" destOrd="0" presId="urn:microsoft.com/office/officeart/2005/8/layout/orgChart1"/>
    <dgm:cxn modelId="{A46B7F70-82AA-4B20-ADD0-141E23FDEA08}" srcId="{63D0A4B5-06A9-4827-BCA0-A942460A5E69}" destId="{0AB40348-2C6E-4400-8E99-D4FE07704485}" srcOrd="1" destOrd="0" parTransId="{080BD82A-2810-4566-9967-FBD8429B9A5C}" sibTransId="{3FBCDF23-C4CA-4509-9531-2CD20639734F}"/>
    <dgm:cxn modelId="{42678BF1-C232-45C3-956F-484AF800987E}" type="presParOf" srcId="{B9D906E9-1A4D-4B1C-A3A9-EADDDA45C964}" destId="{CD89E75C-6CF4-4CEF-B763-B930EDA000C0}" srcOrd="0" destOrd="0" presId="urn:microsoft.com/office/officeart/2005/8/layout/orgChart1"/>
    <dgm:cxn modelId="{410888DC-4E4A-43A4-8AC3-4B758E914299}" type="presParOf" srcId="{CD89E75C-6CF4-4CEF-B763-B930EDA000C0}" destId="{D451B961-2FFF-4677-9CB5-59EEA89BCB84}" srcOrd="0" destOrd="0" presId="urn:microsoft.com/office/officeart/2005/8/layout/orgChart1"/>
    <dgm:cxn modelId="{8037A8A7-F38E-4C1B-B49E-6DF2DAD01AE3}" type="presParOf" srcId="{D451B961-2FFF-4677-9CB5-59EEA89BCB84}" destId="{8DC3E25E-47DA-457F-BF85-E02A0AEA239F}" srcOrd="0" destOrd="0" presId="urn:microsoft.com/office/officeart/2005/8/layout/orgChart1"/>
    <dgm:cxn modelId="{5EE4CDEE-49E5-41DF-8170-B9CFF68226FB}" type="presParOf" srcId="{D451B961-2FFF-4677-9CB5-59EEA89BCB84}" destId="{01BF2158-C8CE-402F-BECF-0CA92171C66F}" srcOrd="1" destOrd="0" presId="urn:microsoft.com/office/officeart/2005/8/layout/orgChart1"/>
    <dgm:cxn modelId="{8AC7B929-FA12-43B3-A11D-67FC324154B4}" type="presParOf" srcId="{CD89E75C-6CF4-4CEF-B763-B930EDA000C0}" destId="{EC405F36-EE56-4A22-A03E-F7BE0FEBB696}" srcOrd="1" destOrd="0" presId="urn:microsoft.com/office/officeart/2005/8/layout/orgChart1"/>
    <dgm:cxn modelId="{2B368FB2-69B2-4902-B3B9-414F699DB98F}" type="presParOf" srcId="{EC405F36-EE56-4A22-A03E-F7BE0FEBB696}" destId="{F321D4A6-C3BC-4304-9B7E-6515CDA141F7}" srcOrd="0" destOrd="0" presId="urn:microsoft.com/office/officeart/2005/8/layout/orgChart1"/>
    <dgm:cxn modelId="{4A19D531-81D8-45B2-8065-B3117760BC9C}" type="presParOf" srcId="{EC405F36-EE56-4A22-A03E-F7BE0FEBB696}" destId="{4D70786C-3567-416D-B95E-5B6C87ED6EFB}" srcOrd="1" destOrd="0" presId="urn:microsoft.com/office/officeart/2005/8/layout/orgChart1"/>
    <dgm:cxn modelId="{EAC20BD6-A090-47E2-8260-6262A3457B39}" type="presParOf" srcId="{4D70786C-3567-416D-B95E-5B6C87ED6EFB}" destId="{00C46451-DA8A-41A6-B23F-1E0B7948449F}" srcOrd="0" destOrd="0" presId="urn:microsoft.com/office/officeart/2005/8/layout/orgChart1"/>
    <dgm:cxn modelId="{36026132-C38B-4087-A9E0-809CC9CEF645}" type="presParOf" srcId="{00C46451-DA8A-41A6-B23F-1E0B7948449F}" destId="{CD824E0F-2D23-45E7-BEF1-B52DF8E081F5}" srcOrd="0" destOrd="0" presId="urn:microsoft.com/office/officeart/2005/8/layout/orgChart1"/>
    <dgm:cxn modelId="{03B9BA3E-E33C-4DB2-9404-DE0A50E48F6E}" type="presParOf" srcId="{00C46451-DA8A-41A6-B23F-1E0B7948449F}" destId="{D7D6D336-DF33-461B-A194-0EFB4422806B}" srcOrd="1" destOrd="0" presId="urn:microsoft.com/office/officeart/2005/8/layout/orgChart1"/>
    <dgm:cxn modelId="{A5D54699-8D89-40FB-A76B-C8F0BA71A67B}" type="presParOf" srcId="{4D70786C-3567-416D-B95E-5B6C87ED6EFB}" destId="{DE4EC725-B05A-4E0C-8F15-78817CCAD3B1}" srcOrd="1" destOrd="0" presId="urn:microsoft.com/office/officeart/2005/8/layout/orgChart1"/>
    <dgm:cxn modelId="{902FCEF9-C058-4132-AE21-7618A40B1268}" type="presParOf" srcId="{4D70786C-3567-416D-B95E-5B6C87ED6EFB}" destId="{2CF210C8-5810-4B57-B8EF-533BBFC95494}" srcOrd="2" destOrd="0" presId="urn:microsoft.com/office/officeart/2005/8/layout/orgChart1"/>
    <dgm:cxn modelId="{11B18007-9A35-4774-9E27-89FE42770A32}" type="presParOf" srcId="{EC405F36-EE56-4A22-A03E-F7BE0FEBB696}" destId="{39C9A7CC-DC7D-4C6F-BDC6-6B4827CF8D17}" srcOrd="2" destOrd="0" presId="urn:microsoft.com/office/officeart/2005/8/layout/orgChart1"/>
    <dgm:cxn modelId="{4993FA0A-50E9-4632-B52F-8F47F05568FC}" type="presParOf" srcId="{EC405F36-EE56-4A22-A03E-F7BE0FEBB696}" destId="{33C47B3E-6547-43D4-8FE8-BA5F8661E9BE}" srcOrd="3" destOrd="0" presId="urn:microsoft.com/office/officeart/2005/8/layout/orgChart1"/>
    <dgm:cxn modelId="{FAAC8168-E8F1-4243-8C2A-DCC6EA6BAF1D}" type="presParOf" srcId="{33C47B3E-6547-43D4-8FE8-BA5F8661E9BE}" destId="{11749608-170E-43DD-943C-5FAFFA3F565D}" srcOrd="0" destOrd="0" presId="urn:microsoft.com/office/officeart/2005/8/layout/orgChart1"/>
    <dgm:cxn modelId="{BBAAF3EC-7751-4240-978C-B5DCA1BC0051}" type="presParOf" srcId="{11749608-170E-43DD-943C-5FAFFA3F565D}" destId="{85503630-F1AB-44DF-BE03-A20FB1F46621}" srcOrd="0" destOrd="0" presId="urn:microsoft.com/office/officeart/2005/8/layout/orgChart1"/>
    <dgm:cxn modelId="{5CEADA7D-4B4B-49BE-8ABD-32006DC7EF63}" type="presParOf" srcId="{11749608-170E-43DD-943C-5FAFFA3F565D}" destId="{0803E216-6636-4A2E-850A-05FD96D3AF97}" srcOrd="1" destOrd="0" presId="urn:microsoft.com/office/officeart/2005/8/layout/orgChart1"/>
    <dgm:cxn modelId="{DEC316B1-EACE-476E-9CD3-43E742A39DC2}" type="presParOf" srcId="{33C47B3E-6547-43D4-8FE8-BA5F8661E9BE}" destId="{F39D53B9-C66B-497E-BE31-0AD9DFDF9558}" srcOrd="1" destOrd="0" presId="urn:microsoft.com/office/officeart/2005/8/layout/orgChart1"/>
    <dgm:cxn modelId="{DAF5B032-E11A-4F79-847F-9F03545057F0}" type="presParOf" srcId="{33C47B3E-6547-43D4-8FE8-BA5F8661E9BE}" destId="{0E9E5B5A-2655-4139-8824-B8C508968F06}" srcOrd="2" destOrd="0" presId="urn:microsoft.com/office/officeart/2005/8/layout/orgChart1"/>
    <dgm:cxn modelId="{1959D88D-8BEB-4B4A-AE36-015E0EA7A9C3}" type="presParOf" srcId="{EC405F36-EE56-4A22-A03E-F7BE0FEBB696}" destId="{616552AA-4D26-4339-858C-F85C59B0F154}" srcOrd="4" destOrd="0" presId="urn:microsoft.com/office/officeart/2005/8/layout/orgChart1"/>
    <dgm:cxn modelId="{2EC56F79-C3F2-4243-9118-E78A5E0C9BCA}" type="presParOf" srcId="{EC405F36-EE56-4A22-A03E-F7BE0FEBB696}" destId="{D7B1867F-BAA9-4120-8774-59864C06D7A4}" srcOrd="5" destOrd="0" presId="urn:microsoft.com/office/officeart/2005/8/layout/orgChart1"/>
    <dgm:cxn modelId="{AED2179B-A20C-47F1-9578-E58F59598A37}" type="presParOf" srcId="{D7B1867F-BAA9-4120-8774-59864C06D7A4}" destId="{C9BE2633-172F-4820-A8F4-2069509A12AA}" srcOrd="0" destOrd="0" presId="urn:microsoft.com/office/officeart/2005/8/layout/orgChart1"/>
    <dgm:cxn modelId="{AFF7F19A-F223-461A-A77A-9DAF6D71B74B}" type="presParOf" srcId="{C9BE2633-172F-4820-A8F4-2069509A12AA}" destId="{4706BBC0-6363-4C74-AF4C-B55D9D6F21B4}" srcOrd="0" destOrd="0" presId="urn:microsoft.com/office/officeart/2005/8/layout/orgChart1"/>
    <dgm:cxn modelId="{524939C6-020E-4716-ABE8-8A219A98E77E}" type="presParOf" srcId="{C9BE2633-172F-4820-A8F4-2069509A12AA}" destId="{898460AF-16D4-4D9B-B38C-BE8D071C05D5}" srcOrd="1" destOrd="0" presId="urn:microsoft.com/office/officeart/2005/8/layout/orgChart1"/>
    <dgm:cxn modelId="{A35F2FDF-8155-4B5B-B071-4299AE949F22}" type="presParOf" srcId="{D7B1867F-BAA9-4120-8774-59864C06D7A4}" destId="{7D306B4B-F290-433C-92D9-9DBA3D327002}" srcOrd="1" destOrd="0" presId="urn:microsoft.com/office/officeart/2005/8/layout/orgChart1"/>
    <dgm:cxn modelId="{5DC17CE6-2F51-49A5-9987-8100F87AB5C6}" type="presParOf" srcId="{D7B1867F-BAA9-4120-8774-59864C06D7A4}" destId="{234625D4-B269-44A8-9399-55AC9AC2AE63}" srcOrd="2" destOrd="0" presId="urn:microsoft.com/office/officeart/2005/8/layout/orgChart1"/>
    <dgm:cxn modelId="{8826B5C1-0D6B-4D37-9E8F-6F8C855ECDDC}" type="presParOf" srcId="{CD89E75C-6CF4-4CEF-B763-B930EDA000C0}" destId="{F2142552-D338-4AED-B423-263F81F6BD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7791B-0B26-4AF2-AA6E-9784A6F7470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14FB36E0-D58B-4994-973A-3A827C88C26F}">
      <dgm:prSet phldrT="[Текст]" custT="1"/>
      <dgm:spPr/>
      <dgm:t>
        <a:bodyPr/>
        <a:lstStyle/>
        <a:p>
          <a:r>
            <a:rPr lang="ru-RU" sz="3200" dirty="0" smtClean="0"/>
            <a:t>Центр занятости населения</a:t>
          </a:r>
          <a:endParaRPr lang="ru-RU" sz="3200" dirty="0"/>
        </a:p>
      </dgm:t>
    </dgm:pt>
    <dgm:pt modelId="{74AEF921-C792-47C7-ABE7-D0C4BC90061E}" type="parTrans" cxnId="{914275B5-670B-41BB-9BD9-BE55B3A74CBD}">
      <dgm:prSet/>
      <dgm:spPr/>
      <dgm:t>
        <a:bodyPr/>
        <a:lstStyle/>
        <a:p>
          <a:endParaRPr lang="ru-RU"/>
        </a:p>
      </dgm:t>
    </dgm:pt>
    <dgm:pt modelId="{58D0BD3D-0141-43D0-8DBC-7FE76814AE0E}" type="sibTrans" cxnId="{914275B5-670B-41BB-9BD9-BE55B3A74CBD}">
      <dgm:prSet/>
      <dgm:spPr/>
      <dgm:t>
        <a:bodyPr/>
        <a:lstStyle/>
        <a:p>
          <a:endParaRPr lang="ru-RU"/>
        </a:p>
      </dgm:t>
    </dgm:pt>
    <dgm:pt modelId="{B77510C7-DD7C-467E-9258-FFE693D5193C}">
      <dgm:prSet phldrT="[Текст]" custT="1"/>
      <dgm:spPr/>
      <dgm:t>
        <a:bodyPr/>
        <a:lstStyle/>
        <a:p>
          <a:r>
            <a:rPr lang="ru-RU" sz="3200" dirty="0" smtClean="0"/>
            <a:t>Работодатель</a:t>
          </a:r>
          <a:endParaRPr lang="ru-RU" sz="3200" dirty="0"/>
        </a:p>
      </dgm:t>
    </dgm:pt>
    <dgm:pt modelId="{10AFAB16-7805-4A9A-B572-BCDA3C77B68E}" type="parTrans" cxnId="{83B3B4F3-7DB1-404F-8DA2-87E17CADC64B}">
      <dgm:prSet/>
      <dgm:spPr/>
      <dgm:t>
        <a:bodyPr/>
        <a:lstStyle/>
        <a:p>
          <a:endParaRPr lang="ru-RU"/>
        </a:p>
      </dgm:t>
    </dgm:pt>
    <dgm:pt modelId="{E0AB0041-82C3-47A3-8067-205B0D94D2FA}" type="sibTrans" cxnId="{83B3B4F3-7DB1-404F-8DA2-87E17CADC64B}">
      <dgm:prSet/>
      <dgm:spPr/>
      <dgm:t>
        <a:bodyPr/>
        <a:lstStyle/>
        <a:p>
          <a:endParaRPr lang="ru-RU"/>
        </a:p>
      </dgm:t>
    </dgm:pt>
    <dgm:pt modelId="{C85E7C96-46A9-425F-8A72-3C70B38C4E2E}">
      <dgm:prSet phldrT="[Текст]"/>
      <dgm:spPr/>
      <dgm:t>
        <a:bodyPr/>
        <a:lstStyle/>
        <a:p>
          <a:r>
            <a:rPr lang="ru-RU" dirty="0" smtClean="0"/>
            <a:t>Незанятые многодетные родители, родители, воспитывающие детей-инвалидов</a:t>
          </a:r>
        </a:p>
        <a:p>
          <a:endParaRPr lang="ru-RU" dirty="0"/>
        </a:p>
      </dgm:t>
    </dgm:pt>
    <dgm:pt modelId="{0FC42C5A-8BB9-4B81-9374-53A15C5A5E02}" type="parTrans" cxnId="{2CA4D418-A08D-44D6-8044-ACED188EB99C}">
      <dgm:prSet/>
      <dgm:spPr/>
      <dgm:t>
        <a:bodyPr/>
        <a:lstStyle/>
        <a:p>
          <a:endParaRPr lang="ru-RU"/>
        </a:p>
      </dgm:t>
    </dgm:pt>
    <dgm:pt modelId="{9EF24F80-F1D6-45D8-AD1B-F07CE4A02FBD}" type="sibTrans" cxnId="{2CA4D418-A08D-44D6-8044-ACED188EB99C}">
      <dgm:prSet/>
      <dgm:spPr/>
      <dgm:t>
        <a:bodyPr/>
        <a:lstStyle/>
        <a:p>
          <a:endParaRPr lang="ru-RU"/>
        </a:p>
      </dgm:t>
    </dgm:pt>
    <dgm:pt modelId="{70876609-149E-4A91-8983-6B8AED0B17FB}" type="pres">
      <dgm:prSet presAssocID="{EDC7791B-0B26-4AF2-AA6E-9784A6F74705}" presName="compositeShape" presStyleCnt="0">
        <dgm:presLayoutVars>
          <dgm:chMax val="7"/>
          <dgm:dir/>
          <dgm:resizeHandles val="exact"/>
        </dgm:presLayoutVars>
      </dgm:prSet>
      <dgm:spPr/>
    </dgm:pt>
    <dgm:pt modelId="{194F025C-D01D-4B83-9995-B74962B1575F}" type="pres">
      <dgm:prSet presAssocID="{14FB36E0-D58B-4994-973A-3A827C88C26F}" presName="circ1" presStyleLbl="vennNode1" presStyleIdx="0" presStyleCnt="3"/>
      <dgm:spPr/>
      <dgm:t>
        <a:bodyPr/>
        <a:lstStyle/>
        <a:p>
          <a:endParaRPr lang="ru-RU"/>
        </a:p>
      </dgm:t>
    </dgm:pt>
    <dgm:pt modelId="{BA3284F7-C8DC-4D3A-B6C1-3C68FE43BCA0}" type="pres">
      <dgm:prSet presAssocID="{14FB36E0-D58B-4994-973A-3A827C88C26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EAD49-40D8-430D-96FD-821748E56EC7}" type="pres">
      <dgm:prSet presAssocID="{B77510C7-DD7C-467E-9258-FFE693D5193C}" presName="circ2" presStyleLbl="vennNode1" presStyleIdx="1" presStyleCnt="3"/>
      <dgm:spPr/>
      <dgm:t>
        <a:bodyPr/>
        <a:lstStyle/>
        <a:p>
          <a:endParaRPr lang="ru-RU"/>
        </a:p>
      </dgm:t>
    </dgm:pt>
    <dgm:pt modelId="{C9DF793B-B2A8-41C1-9D8A-194BCBB23B7D}" type="pres">
      <dgm:prSet presAssocID="{B77510C7-DD7C-467E-9258-FFE693D519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0D04E-A775-45D8-89DE-4BD04E2A98F9}" type="pres">
      <dgm:prSet presAssocID="{C85E7C96-46A9-425F-8A72-3C70B38C4E2E}" presName="circ3" presStyleLbl="vennNode1" presStyleIdx="2" presStyleCnt="3"/>
      <dgm:spPr/>
      <dgm:t>
        <a:bodyPr/>
        <a:lstStyle/>
        <a:p>
          <a:endParaRPr lang="ru-RU"/>
        </a:p>
      </dgm:t>
    </dgm:pt>
    <dgm:pt modelId="{2CD4864C-84CC-4CC8-8857-F5AF95A85AD4}" type="pres">
      <dgm:prSet presAssocID="{C85E7C96-46A9-425F-8A72-3C70B38C4E2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2BA212-F0B0-4323-8F70-65503488EB75}" type="presOf" srcId="{C85E7C96-46A9-425F-8A72-3C70B38C4E2E}" destId="{4410D04E-A775-45D8-89DE-4BD04E2A98F9}" srcOrd="0" destOrd="0" presId="urn:microsoft.com/office/officeart/2005/8/layout/venn1"/>
    <dgm:cxn modelId="{63F9E100-A7C2-4C4F-B9EF-E894A04D94BA}" type="presOf" srcId="{B77510C7-DD7C-467E-9258-FFE693D5193C}" destId="{C9DF793B-B2A8-41C1-9D8A-194BCBB23B7D}" srcOrd="1" destOrd="0" presId="urn:microsoft.com/office/officeart/2005/8/layout/venn1"/>
    <dgm:cxn modelId="{27C4BB59-35FE-47CE-B9A5-EF9AA656D21B}" type="presOf" srcId="{14FB36E0-D58B-4994-973A-3A827C88C26F}" destId="{BA3284F7-C8DC-4D3A-B6C1-3C68FE43BCA0}" srcOrd="1" destOrd="0" presId="urn:microsoft.com/office/officeart/2005/8/layout/venn1"/>
    <dgm:cxn modelId="{0BE5B71C-2FF3-4278-8CBA-B8B22467B716}" type="presOf" srcId="{EDC7791B-0B26-4AF2-AA6E-9784A6F74705}" destId="{70876609-149E-4A91-8983-6B8AED0B17FB}" srcOrd="0" destOrd="0" presId="urn:microsoft.com/office/officeart/2005/8/layout/venn1"/>
    <dgm:cxn modelId="{D9C44019-F154-4CDA-B30D-F2AFD86B7E30}" type="presOf" srcId="{14FB36E0-D58B-4994-973A-3A827C88C26F}" destId="{194F025C-D01D-4B83-9995-B74962B1575F}" srcOrd="0" destOrd="0" presId="urn:microsoft.com/office/officeart/2005/8/layout/venn1"/>
    <dgm:cxn modelId="{83B3B4F3-7DB1-404F-8DA2-87E17CADC64B}" srcId="{EDC7791B-0B26-4AF2-AA6E-9784A6F74705}" destId="{B77510C7-DD7C-467E-9258-FFE693D5193C}" srcOrd="1" destOrd="0" parTransId="{10AFAB16-7805-4A9A-B572-BCDA3C77B68E}" sibTransId="{E0AB0041-82C3-47A3-8067-205B0D94D2FA}"/>
    <dgm:cxn modelId="{D038DCBC-A649-41B3-BFA2-ED723B3B0E50}" type="presOf" srcId="{C85E7C96-46A9-425F-8A72-3C70B38C4E2E}" destId="{2CD4864C-84CC-4CC8-8857-F5AF95A85AD4}" srcOrd="1" destOrd="0" presId="urn:microsoft.com/office/officeart/2005/8/layout/venn1"/>
    <dgm:cxn modelId="{D311E400-6A63-4D7B-A79E-17EFB7A6FECF}" type="presOf" srcId="{B77510C7-DD7C-467E-9258-FFE693D5193C}" destId="{915EAD49-40D8-430D-96FD-821748E56EC7}" srcOrd="0" destOrd="0" presId="urn:microsoft.com/office/officeart/2005/8/layout/venn1"/>
    <dgm:cxn modelId="{2CA4D418-A08D-44D6-8044-ACED188EB99C}" srcId="{EDC7791B-0B26-4AF2-AA6E-9784A6F74705}" destId="{C85E7C96-46A9-425F-8A72-3C70B38C4E2E}" srcOrd="2" destOrd="0" parTransId="{0FC42C5A-8BB9-4B81-9374-53A15C5A5E02}" sibTransId="{9EF24F80-F1D6-45D8-AD1B-F07CE4A02FBD}"/>
    <dgm:cxn modelId="{914275B5-670B-41BB-9BD9-BE55B3A74CBD}" srcId="{EDC7791B-0B26-4AF2-AA6E-9784A6F74705}" destId="{14FB36E0-D58B-4994-973A-3A827C88C26F}" srcOrd="0" destOrd="0" parTransId="{74AEF921-C792-47C7-ABE7-D0C4BC90061E}" sibTransId="{58D0BD3D-0141-43D0-8DBC-7FE76814AE0E}"/>
    <dgm:cxn modelId="{5EB2793C-6F4B-46CB-B197-FBC6F6D0CB1E}" type="presParOf" srcId="{70876609-149E-4A91-8983-6B8AED0B17FB}" destId="{194F025C-D01D-4B83-9995-B74962B1575F}" srcOrd="0" destOrd="0" presId="urn:microsoft.com/office/officeart/2005/8/layout/venn1"/>
    <dgm:cxn modelId="{D8CA16A8-BF1C-4D3E-BCB7-BA25B4848DBC}" type="presParOf" srcId="{70876609-149E-4A91-8983-6B8AED0B17FB}" destId="{BA3284F7-C8DC-4D3A-B6C1-3C68FE43BCA0}" srcOrd="1" destOrd="0" presId="urn:microsoft.com/office/officeart/2005/8/layout/venn1"/>
    <dgm:cxn modelId="{C651833C-BFFB-4B65-9F3E-1FB435ADCAB2}" type="presParOf" srcId="{70876609-149E-4A91-8983-6B8AED0B17FB}" destId="{915EAD49-40D8-430D-96FD-821748E56EC7}" srcOrd="2" destOrd="0" presId="urn:microsoft.com/office/officeart/2005/8/layout/venn1"/>
    <dgm:cxn modelId="{E4A26DA6-9527-45AA-916C-0CCD530381E3}" type="presParOf" srcId="{70876609-149E-4A91-8983-6B8AED0B17FB}" destId="{C9DF793B-B2A8-41C1-9D8A-194BCBB23B7D}" srcOrd="3" destOrd="0" presId="urn:microsoft.com/office/officeart/2005/8/layout/venn1"/>
    <dgm:cxn modelId="{18A68E90-726C-49DA-A342-77A9041CFCD9}" type="presParOf" srcId="{70876609-149E-4A91-8983-6B8AED0B17FB}" destId="{4410D04E-A775-45D8-89DE-4BD04E2A98F9}" srcOrd="4" destOrd="0" presId="urn:microsoft.com/office/officeart/2005/8/layout/venn1"/>
    <dgm:cxn modelId="{0D67220B-2CAA-4DF5-B163-82BD6C2436B8}" type="presParOf" srcId="{70876609-149E-4A91-8983-6B8AED0B17FB}" destId="{2CD4864C-84CC-4CC8-8857-F5AF95A85AD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7791B-0B26-4AF2-AA6E-9784A6F7470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14FB36E0-D58B-4994-973A-3A827C88C26F}">
      <dgm:prSet phldrT="[Текст]" custT="1"/>
      <dgm:spPr>
        <a:solidFill>
          <a:srgbClr val="2E9FA8"/>
        </a:solidFill>
      </dgm:spPr>
      <dgm:t>
        <a:bodyPr/>
        <a:lstStyle/>
        <a:p>
          <a:r>
            <a:rPr lang="ru-RU" sz="3200" dirty="0" smtClean="0"/>
            <a:t>Оснастить рабочее место</a:t>
          </a:r>
          <a:endParaRPr lang="ru-RU" sz="3200" dirty="0"/>
        </a:p>
      </dgm:t>
    </dgm:pt>
    <dgm:pt modelId="{74AEF921-C792-47C7-ABE7-D0C4BC90061E}" type="parTrans" cxnId="{914275B5-670B-41BB-9BD9-BE55B3A74CBD}">
      <dgm:prSet/>
      <dgm:spPr/>
      <dgm:t>
        <a:bodyPr/>
        <a:lstStyle/>
        <a:p>
          <a:endParaRPr lang="ru-RU"/>
        </a:p>
      </dgm:t>
    </dgm:pt>
    <dgm:pt modelId="{58D0BD3D-0141-43D0-8DBC-7FE76814AE0E}" type="sibTrans" cxnId="{914275B5-670B-41BB-9BD9-BE55B3A74CBD}">
      <dgm:prSet/>
      <dgm:spPr>
        <a:solidFill>
          <a:srgbClr val="2E9FA8"/>
        </a:solidFill>
      </dgm:spPr>
      <dgm:t>
        <a:bodyPr/>
        <a:lstStyle/>
        <a:p>
          <a:endParaRPr lang="ru-RU"/>
        </a:p>
      </dgm:t>
    </dgm:pt>
    <dgm:pt modelId="{B77510C7-DD7C-467E-9258-FFE693D5193C}">
      <dgm:prSet phldrT="[Текст]" custT="1"/>
      <dgm:spPr>
        <a:solidFill>
          <a:srgbClr val="004899"/>
        </a:solidFill>
      </dgm:spPr>
      <dgm:t>
        <a:bodyPr/>
        <a:lstStyle/>
        <a:p>
          <a:r>
            <a:rPr lang="ru-RU" sz="2800" dirty="0" smtClean="0"/>
            <a:t>Принять на работу граждан из числа незанятых инвалидов/родителей, направленных центром занятости</a:t>
          </a:r>
          <a:endParaRPr lang="ru-RU" sz="2800" dirty="0"/>
        </a:p>
      </dgm:t>
    </dgm:pt>
    <dgm:pt modelId="{10AFAB16-7805-4A9A-B572-BCDA3C77B68E}" type="parTrans" cxnId="{83B3B4F3-7DB1-404F-8DA2-87E17CADC64B}">
      <dgm:prSet/>
      <dgm:spPr/>
      <dgm:t>
        <a:bodyPr/>
        <a:lstStyle/>
        <a:p>
          <a:endParaRPr lang="ru-RU"/>
        </a:p>
      </dgm:t>
    </dgm:pt>
    <dgm:pt modelId="{E0AB0041-82C3-47A3-8067-205B0D94D2FA}" type="sibTrans" cxnId="{83B3B4F3-7DB1-404F-8DA2-87E17CADC64B}">
      <dgm:prSet/>
      <dgm:spPr>
        <a:solidFill>
          <a:srgbClr val="EA4B33"/>
        </a:solidFill>
      </dgm:spPr>
      <dgm:t>
        <a:bodyPr/>
        <a:lstStyle/>
        <a:p>
          <a:endParaRPr lang="ru-RU"/>
        </a:p>
      </dgm:t>
    </dgm:pt>
    <dgm:pt modelId="{C85E7C96-46A9-425F-8A72-3C70B38C4E2E}">
      <dgm:prSet phldrT="[Текст]"/>
      <dgm:spPr>
        <a:solidFill>
          <a:srgbClr val="EA4B33"/>
        </a:solidFill>
      </dgm:spPr>
      <dgm:t>
        <a:bodyPr/>
        <a:lstStyle/>
        <a:p>
          <a:r>
            <a:rPr lang="ru-RU" dirty="0" smtClean="0"/>
            <a:t>Представить в центра занятости документы, подтверждающие:</a:t>
          </a:r>
          <a:endParaRPr lang="ru-RU" dirty="0"/>
        </a:p>
      </dgm:t>
    </dgm:pt>
    <dgm:pt modelId="{0FC42C5A-8BB9-4B81-9374-53A15C5A5E02}" type="parTrans" cxnId="{2CA4D418-A08D-44D6-8044-ACED188EB99C}">
      <dgm:prSet/>
      <dgm:spPr/>
      <dgm:t>
        <a:bodyPr/>
        <a:lstStyle/>
        <a:p>
          <a:endParaRPr lang="ru-RU"/>
        </a:p>
      </dgm:t>
    </dgm:pt>
    <dgm:pt modelId="{9EF24F80-F1D6-45D8-AD1B-F07CE4A02FBD}" type="sibTrans" cxnId="{2CA4D418-A08D-44D6-8044-ACED188EB99C}">
      <dgm:prSet/>
      <dgm:spPr/>
      <dgm:t>
        <a:bodyPr/>
        <a:lstStyle/>
        <a:p>
          <a:endParaRPr lang="ru-RU"/>
        </a:p>
      </dgm:t>
    </dgm:pt>
    <dgm:pt modelId="{98128172-34B0-4A35-9960-4D899342DE86}" type="pres">
      <dgm:prSet presAssocID="{EDC7791B-0B26-4AF2-AA6E-9784A6F74705}" presName="Name0" presStyleCnt="0">
        <dgm:presLayoutVars>
          <dgm:dir/>
          <dgm:resizeHandles val="exact"/>
        </dgm:presLayoutVars>
      </dgm:prSet>
      <dgm:spPr/>
    </dgm:pt>
    <dgm:pt modelId="{E71167E8-2521-4064-BA0E-6D23646B0AE5}" type="pres">
      <dgm:prSet presAssocID="{14FB36E0-D58B-4994-973A-3A827C88C2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DEB9A-E715-4137-B167-A2FF65823952}" type="pres">
      <dgm:prSet presAssocID="{58D0BD3D-0141-43D0-8DBC-7FE76814AE0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89F1BB3-6BCA-4398-BF9C-C5828F03A7FF}" type="pres">
      <dgm:prSet presAssocID="{58D0BD3D-0141-43D0-8DBC-7FE76814AE0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0841085-BF01-450C-9DFF-0C0606259D44}" type="pres">
      <dgm:prSet presAssocID="{B77510C7-DD7C-467E-9258-FFE693D5193C}" presName="node" presStyleLbl="node1" presStyleIdx="1" presStyleCnt="3" custScaleY="137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AF4C-B056-487C-A949-BEE228A4D7A7}" type="pres">
      <dgm:prSet presAssocID="{E0AB0041-82C3-47A3-8067-205B0D94D2F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4BBC7D0-3585-4D30-A598-F014316D67DF}" type="pres">
      <dgm:prSet presAssocID="{E0AB0041-82C3-47A3-8067-205B0D94D2F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FE29E8C-5A17-4700-BCD9-F0E4F358F278}" type="pres">
      <dgm:prSet presAssocID="{C85E7C96-46A9-425F-8A72-3C70B38C4E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3B4F3-7DB1-404F-8DA2-87E17CADC64B}" srcId="{EDC7791B-0B26-4AF2-AA6E-9784A6F74705}" destId="{B77510C7-DD7C-467E-9258-FFE693D5193C}" srcOrd="1" destOrd="0" parTransId="{10AFAB16-7805-4A9A-B572-BCDA3C77B68E}" sibTransId="{E0AB0041-82C3-47A3-8067-205B0D94D2FA}"/>
    <dgm:cxn modelId="{2CA4D418-A08D-44D6-8044-ACED188EB99C}" srcId="{EDC7791B-0B26-4AF2-AA6E-9784A6F74705}" destId="{C85E7C96-46A9-425F-8A72-3C70B38C4E2E}" srcOrd="2" destOrd="0" parTransId="{0FC42C5A-8BB9-4B81-9374-53A15C5A5E02}" sibTransId="{9EF24F80-F1D6-45D8-AD1B-F07CE4A02FBD}"/>
    <dgm:cxn modelId="{C4F5C4DA-BACF-429A-94E5-D25075049741}" type="presOf" srcId="{B77510C7-DD7C-467E-9258-FFE693D5193C}" destId="{F0841085-BF01-450C-9DFF-0C0606259D44}" srcOrd="0" destOrd="0" presId="urn:microsoft.com/office/officeart/2005/8/layout/process1"/>
    <dgm:cxn modelId="{021B3790-E216-485F-8FC1-A80426F13BB7}" type="presOf" srcId="{E0AB0041-82C3-47A3-8067-205B0D94D2FA}" destId="{E4BBC7D0-3585-4D30-A598-F014316D67DF}" srcOrd="1" destOrd="0" presId="urn:microsoft.com/office/officeart/2005/8/layout/process1"/>
    <dgm:cxn modelId="{E1C39D1B-8EC9-48BB-BC27-EDD10AFDFB7A}" type="presOf" srcId="{58D0BD3D-0141-43D0-8DBC-7FE76814AE0E}" destId="{689F1BB3-6BCA-4398-BF9C-C5828F03A7FF}" srcOrd="1" destOrd="0" presId="urn:microsoft.com/office/officeart/2005/8/layout/process1"/>
    <dgm:cxn modelId="{7184277C-C2D4-4DC5-957D-260C45656539}" type="presOf" srcId="{EDC7791B-0B26-4AF2-AA6E-9784A6F74705}" destId="{98128172-34B0-4A35-9960-4D899342DE86}" srcOrd="0" destOrd="0" presId="urn:microsoft.com/office/officeart/2005/8/layout/process1"/>
    <dgm:cxn modelId="{6F556B3C-AADA-4E70-91A0-17C2FD8A7EB5}" type="presOf" srcId="{E0AB0041-82C3-47A3-8067-205B0D94D2FA}" destId="{1758AF4C-B056-487C-A949-BEE228A4D7A7}" srcOrd="0" destOrd="0" presId="urn:microsoft.com/office/officeart/2005/8/layout/process1"/>
    <dgm:cxn modelId="{26CB9B5A-2BDD-47CF-B71E-96CF7AEEE63A}" type="presOf" srcId="{C85E7C96-46A9-425F-8A72-3C70B38C4E2E}" destId="{2FE29E8C-5A17-4700-BCD9-F0E4F358F278}" srcOrd="0" destOrd="0" presId="urn:microsoft.com/office/officeart/2005/8/layout/process1"/>
    <dgm:cxn modelId="{95B186A1-BC83-460C-B546-093F8B08F5A8}" type="presOf" srcId="{58D0BD3D-0141-43D0-8DBC-7FE76814AE0E}" destId="{DAEDEB9A-E715-4137-B167-A2FF65823952}" srcOrd="0" destOrd="0" presId="urn:microsoft.com/office/officeart/2005/8/layout/process1"/>
    <dgm:cxn modelId="{914275B5-670B-41BB-9BD9-BE55B3A74CBD}" srcId="{EDC7791B-0B26-4AF2-AA6E-9784A6F74705}" destId="{14FB36E0-D58B-4994-973A-3A827C88C26F}" srcOrd="0" destOrd="0" parTransId="{74AEF921-C792-47C7-ABE7-D0C4BC90061E}" sibTransId="{58D0BD3D-0141-43D0-8DBC-7FE76814AE0E}"/>
    <dgm:cxn modelId="{6F349F3A-1CE0-4DF5-8577-114ECB8B53C9}" type="presOf" srcId="{14FB36E0-D58B-4994-973A-3A827C88C26F}" destId="{E71167E8-2521-4064-BA0E-6D23646B0AE5}" srcOrd="0" destOrd="0" presId="urn:microsoft.com/office/officeart/2005/8/layout/process1"/>
    <dgm:cxn modelId="{2EBE5E70-D96C-48D6-A246-C4347989A44F}" type="presParOf" srcId="{98128172-34B0-4A35-9960-4D899342DE86}" destId="{E71167E8-2521-4064-BA0E-6D23646B0AE5}" srcOrd="0" destOrd="0" presId="urn:microsoft.com/office/officeart/2005/8/layout/process1"/>
    <dgm:cxn modelId="{6761E91D-F6F0-4AA8-A556-3663D9BE4E31}" type="presParOf" srcId="{98128172-34B0-4A35-9960-4D899342DE86}" destId="{DAEDEB9A-E715-4137-B167-A2FF65823952}" srcOrd="1" destOrd="0" presId="urn:microsoft.com/office/officeart/2005/8/layout/process1"/>
    <dgm:cxn modelId="{CD6A32BF-4480-4770-99AA-36E0CE932B66}" type="presParOf" srcId="{DAEDEB9A-E715-4137-B167-A2FF65823952}" destId="{689F1BB3-6BCA-4398-BF9C-C5828F03A7FF}" srcOrd="0" destOrd="0" presId="urn:microsoft.com/office/officeart/2005/8/layout/process1"/>
    <dgm:cxn modelId="{C9F48EA3-4E03-42BD-9CD2-3061517F75FB}" type="presParOf" srcId="{98128172-34B0-4A35-9960-4D899342DE86}" destId="{F0841085-BF01-450C-9DFF-0C0606259D44}" srcOrd="2" destOrd="0" presId="urn:microsoft.com/office/officeart/2005/8/layout/process1"/>
    <dgm:cxn modelId="{D88ACF98-6A12-4ACF-A41E-DC884D64E246}" type="presParOf" srcId="{98128172-34B0-4A35-9960-4D899342DE86}" destId="{1758AF4C-B056-487C-A949-BEE228A4D7A7}" srcOrd="3" destOrd="0" presId="urn:microsoft.com/office/officeart/2005/8/layout/process1"/>
    <dgm:cxn modelId="{ADBF1F26-3304-45A4-87AD-B897FB8A761E}" type="presParOf" srcId="{1758AF4C-B056-487C-A949-BEE228A4D7A7}" destId="{E4BBC7D0-3585-4D30-A598-F014316D67DF}" srcOrd="0" destOrd="0" presId="urn:microsoft.com/office/officeart/2005/8/layout/process1"/>
    <dgm:cxn modelId="{43834FE5-43D1-4997-BFB5-532BDBAF774A}" type="presParOf" srcId="{98128172-34B0-4A35-9960-4D899342DE86}" destId="{2FE29E8C-5A17-4700-BCD9-F0E4F358F27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F025C-D01D-4B83-9995-B74962B1575F}">
      <dsp:nvSpPr>
        <dsp:cNvPr id="0" name=""/>
        <dsp:cNvSpPr/>
      </dsp:nvSpPr>
      <dsp:spPr>
        <a:xfrm>
          <a:off x="2318549" y="89131"/>
          <a:ext cx="4278301" cy="42783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Центр занятости населения</a:t>
          </a:r>
          <a:endParaRPr lang="ru-RU" sz="3200" kern="1200" dirty="0"/>
        </a:p>
      </dsp:txBody>
      <dsp:txXfrm>
        <a:off x="2888989" y="837834"/>
        <a:ext cx="3137421" cy="1925235"/>
      </dsp:txXfrm>
    </dsp:sp>
    <dsp:sp modelId="{915EAD49-40D8-430D-96FD-821748E56EC7}">
      <dsp:nvSpPr>
        <dsp:cNvPr id="0" name=""/>
        <dsp:cNvSpPr/>
      </dsp:nvSpPr>
      <dsp:spPr>
        <a:xfrm>
          <a:off x="3862302" y="2763069"/>
          <a:ext cx="4278301" cy="427830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Работодатель</a:t>
          </a:r>
          <a:endParaRPr lang="ru-RU" sz="3200" kern="1200" dirty="0"/>
        </a:p>
      </dsp:txBody>
      <dsp:txXfrm>
        <a:off x="5170750" y="3868297"/>
        <a:ext cx="2566981" cy="2353065"/>
      </dsp:txXfrm>
    </dsp:sp>
    <dsp:sp modelId="{4410D04E-A775-45D8-89DE-4BD04E2A98F9}">
      <dsp:nvSpPr>
        <dsp:cNvPr id="0" name=""/>
        <dsp:cNvSpPr/>
      </dsp:nvSpPr>
      <dsp:spPr>
        <a:xfrm>
          <a:off x="774795" y="2763069"/>
          <a:ext cx="4278301" cy="427830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Незанятые инвалиды</a:t>
          </a:r>
          <a:endParaRPr lang="ru-RU" sz="3200" kern="1200" dirty="0"/>
        </a:p>
      </dsp:txBody>
      <dsp:txXfrm>
        <a:off x="1177668" y="3868297"/>
        <a:ext cx="2566981" cy="2353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552AA-4D26-4339-858C-F85C59B0F154}">
      <dsp:nvSpPr>
        <dsp:cNvPr id="0" name=""/>
        <dsp:cNvSpPr/>
      </dsp:nvSpPr>
      <dsp:spPr>
        <a:xfrm>
          <a:off x="6452083" y="2461372"/>
          <a:ext cx="4564896" cy="792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127"/>
              </a:lnTo>
              <a:lnTo>
                <a:pt x="4564896" y="396127"/>
              </a:lnTo>
              <a:lnTo>
                <a:pt x="4564896" y="7922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9A7CC-DC7D-4C6F-BDC6-6B4827CF8D17}">
      <dsp:nvSpPr>
        <dsp:cNvPr id="0" name=""/>
        <dsp:cNvSpPr/>
      </dsp:nvSpPr>
      <dsp:spPr>
        <a:xfrm>
          <a:off x="6406363" y="2461372"/>
          <a:ext cx="91440" cy="792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22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1D4A6-C3BC-4304-9B7E-6515CDA141F7}">
      <dsp:nvSpPr>
        <dsp:cNvPr id="0" name=""/>
        <dsp:cNvSpPr/>
      </dsp:nvSpPr>
      <dsp:spPr>
        <a:xfrm>
          <a:off x="1887187" y="2461372"/>
          <a:ext cx="4564896" cy="792254"/>
        </a:xfrm>
        <a:custGeom>
          <a:avLst/>
          <a:gdLst/>
          <a:ahLst/>
          <a:cxnLst/>
          <a:rect l="0" t="0" r="0" b="0"/>
          <a:pathLst>
            <a:path>
              <a:moveTo>
                <a:pt x="4564896" y="0"/>
              </a:moveTo>
              <a:lnTo>
                <a:pt x="4564896" y="396127"/>
              </a:lnTo>
              <a:lnTo>
                <a:pt x="0" y="396127"/>
              </a:lnTo>
              <a:lnTo>
                <a:pt x="0" y="7922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3E25E-47DA-457F-BF85-E02A0AEA239F}">
      <dsp:nvSpPr>
        <dsp:cNvPr id="0" name=""/>
        <dsp:cNvSpPr/>
      </dsp:nvSpPr>
      <dsp:spPr>
        <a:xfrm>
          <a:off x="4565762" y="575051"/>
          <a:ext cx="3772641" cy="1886320"/>
        </a:xfrm>
        <a:prstGeom prst="rect">
          <a:avLst/>
        </a:prstGeom>
        <a:solidFill>
          <a:srgbClr val="05289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solidFill>
                <a:schemeClr val="bg1"/>
              </a:solidFill>
            </a:rPr>
            <a:t>Виды рабочих мест</a:t>
          </a:r>
          <a:endParaRPr lang="ru-RU" sz="3200" b="0" kern="1200" dirty="0">
            <a:solidFill>
              <a:schemeClr val="bg1"/>
            </a:solidFill>
          </a:endParaRPr>
        </a:p>
      </dsp:txBody>
      <dsp:txXfrm>
        <a:off x="4565762" y="575051"/>
        <a:ext cx="3772641" cy="1886320"/>
      </dsp:txXfrm>
    </dsp:sp>
    <dsp:sp modelId="{CD824E0F-2D23-45E7-BEF1-B52DF8E081F5}">
      <dsp:nvSpPr>
        <dsp:cNvPr id="0" name=""/>
        <dsp:cNvSpPr/>
      </dsp:nvSpPr>
      <dsp:spPr>
        <a:xfrm>
          <a:off x="866" y="3253627"/>
          <a:ext cx="3772641" cy="1886320"/>
        </a:xfrm>
        <a:prstGeom prst="rect">
          <a:avLst/>
        </a:prstGeom>
        <a:gradFill rotWithShape="0">
          <a:gsLst>
            <a:gs pos="0">
              <a:srgbClr val="A8DBDF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Обычные рабочие места</a:t>
          </a:r>
          <a:endParaRPr lang="ru-RU" sz="3200" kern="1200" dirty="0"/>
        </a:p>
      </dsp:txBody>
      <dsp:txXfrm>
        <a:off x="866" y="3253627"/>
        <a:ext cx="3772641" cy="1886320"/>
      </dsp:txXfrm>
    </dsp:sp>
    <dsp:sp modelId="{85503630-F1AB-44DF-BE03-A20FB1F46621}">
      <dsp:nvSpPr>
        <dsp:cNvPr id="0" name=""/>
        <dsp:cNvSpPr/>
      </dsp:nvSpPr>
      <dsp:spPr>
        <a:xfrm>
          <a:off x="4565762" y="3253627"/>
          <a:ext cx="3772641" cy="1886320"/>
        </a:xfrm>
        <a:prstGeom prst="rect">
          <a:avLst/>
        </a:prstGeom>
        <a:gradFill rotWithShape="0">
          <a:gsLst>
            <a:gs pos="0">
              <a:srgbClr val="A8DBDF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Специальные рабочие места</a:t>
          </a:r>
          <a:endParaRPr lang="ru-RU" sz="3200" kern="1200" dirty="0"/>
        </a:p>
      </dsp:txBody>
      <dsp:txXfrm>
        <a:off x="4565762" y="3253627"/>
        <a:ext cx="3772641" cy="1886320"/>
      </dsp:txXfrm>
    </dsp:sp>
    <dsp:sp modelId="{4706BBC0-6363-4C74-AF4C-B55D9D6F21B4}">
      <dsp:nvSpPr>
        <dsp:cNvPr id="0" name=""/>
        <dsp:cNvSpPr/>
      </dsp:nvSpPr>
      <dsp:spPr>
        <a:xfrm>
          <a:off x="9130659" y="3253627"/>
          <a:ext cx="3772641" cy="1886320"/>
        </a:xfrm>
        <a:prstGeom prst="rect">
          <a:avLst/>
        </a:prstGeom>
        <a:gradFill rotWithShape="0">
          <a:gsLst>
            <a:gs pos="0">
              <a:srgbClr val="8AC7CA"/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Надомные рабочие места</a:t>
          </a:r>
          <a:endParaRPr lang="ru-RU" sz="3200" kern="1200" dirty="0"/>
        </a:p>
      </dsp:txBody>
      <dsp:txXfrm>
        <a:off x="9130659" y="3253627"/>
        <a:ext cx="3772641" cy="1886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F025C-D01D-4B83-9995-B74962B1575F}">
      <dsp:nvSpPr>
        <dsp:cNvPr id="0" name=""/>
        <dsp:cNvSpPr/>
      </dsp:nvSpPr>
      <dsp:spPr>
        <a:xfrm>
          <a:off x="2318549" y="89131"/>
          <a:ext cx="4278301" cy="427830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Центр занятости населения</a:t>
          </a:r>
          <a:endParaRPr lang="ru-RU" sz="3200" kern="1200" dirty="0"/>
        </a:p>
      </dsp:txBody>
      <dsp:txXfrm>
        <a:off x="2888989" y="837834"/>
        <a:ext cx="3137421" cy="1925235"/>
      </dsp:txXfrm>
    </dsp:sp>
    <dsp:sp modelId="{915EAD49-40D8-430D-96FD-821748E56EC7}">
      <dsp:nvSpPr>
        <dsp:cNvPr id="0" name=""/>
        <dsp:cNvSpPr/>
      </dsp:nvSpPr>
      <dsp:spPr>
        <a:xfrm>
          <a:off x="3862302" y="2763069"/>
          <a:ext cx="4278301" cy="427830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Работодатель</a:t>
          </a:r>
          <a:endParaRPr lang="ru-RU" sz="3200" kern="1200" dirty="0"/>
        </a:p>
      </dsp:txBody>
      <dsp:txXfrm>
        <a:off x="5170750" y="3868297"/>
        <a:ext cx="2566981" cy="2353065"/>
      </dsp:txXfrm>
    </dsp:sp>
    <dsp:sp modelId="{4410D04E-A775-45D8-89DE-4BD04E2A98F9}">
      <dsp:nvSpPr>
        <dsp:cNvPr id="0" name=""/>
        <dsp:cNvSpPr/>
      </dsp:nvSpPr>
      <dsp:spPr>
        <a:xfrm>
          <a:off x="774795" y="2763069"/>
          <a:ext cx="4278301" cy="427830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Незанятые многодетные родители, родители, воспитывающие детей-инвалидов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177668" y="3868297"/>
        <a:ext cx="2566981" cy="2353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167E8-2521-4064-BA0E-6D23646B0AE5}">
      <dsp:nvSpPr>
        <dsp:cNvPr id="0" name=""/>
        <dsp:cNvSpPr/>
      </dsp:nvSpPr>
      <dsp:spPr>
        <a:xfrm>
          <a:off x="17375" y="1561264"/>
          <a:ext cx="3337497" cy="2753435"/>
        </a:xfrm>
        <a:prstGeom prst="roundRect">
          <a:avLst>
            <a:gd name="adj" fmla="val 10000"/>
          </a:avLst>
        </a:prstGeom>
        <a:solidFill>
          <a:srgbClr val="2E9F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Оснастить рабочее место</a:t>
          </a:r>
          <a:endParaRPr lang="ru-RU" sz="3200" kern="1200" dirty="0"/>
        </a:p>
      </dsp:txBody>
      <dsp:txXfrm>
        <a:off x="98020" y="1641909"/>
        <a:ext cx="3176207" cy="2592145"/>
      </dsp:txXfrm>
    </dsp:sp>
    <dsp:sp modelId="{DAEDEB9A-E715-4137-B167-A2FF65823952}">
      <dsp:nvSpPr>
        <dsp:cNvPr id="0" name=""/>
        <dsp:cNvSpPr/>
      </dsp:nvSpPr>
      <dsp:spPr>
        <a:xfrm>
          <a:off x="3688622" y="2524132"/>
          <a:ext cx="707549" cy="827699"/>
        </a:xfrm>
        <a:prstGeom prst="rightArrow">
          <a:avLst>
            <a:gd name="adj1" fmla="val 60000"/>
            <a:gd name="adj2" fmla="val 50000"/>
          </a:avLst>
        </a:prstGeom>
        <a:solidFill>
          <a:srgbClr val="2E9FA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688622" y="2689672"/>
        <a:ext cx="495284" cy="496619"/>
      </dsp:txXfrm>
    </dsp:sp>
    <dsp:sp modelId="{F0841085-BF01-450C-9DFF-0C0606259D44}">
      <dsp:nvSpPr>
        <dsp:cNvPr id="0" name=""/>
        <dsp:cNvSpPr/>
      </dsp:nvSpPr>
      <dsp:spPr>
        <a:xfrm>
          <a:off x="4689871" y="1047969"/>
          <a:ext cx="3337497" cy="3780025"/>
        </a:xfrm>
        <a:prstGeom prst="roundRect">
          <a:avLst>
            <a:gd name="adj" fmla="val 10000"/>
          </a:avLst>
        </a:prstGeom>
        <a:solidFill>
          <a:srgbClr val="0048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Принять на работу граждан из числа незанятых инвалидов/родителей, направленных центром занятости</a:t>
          </a:r>
          <a:endParaRPr lang="ru-RU" sz="2800" kern="1200" dirty="0"/>
        </a:p>
      </dsp:txBody>
      <dsp:txXfrm>
        <a:off x="4787623" y="1145721"/>
        <a:ext cx="3141993" cy="3584521"/>
      </dsp:txXfrm>
    </dsp:sp>
    <dsp:sp modelId="{1758AF4C-B056-487C-A949-BEE228A4D7A7}">
      <dsp:nvSpPr>
        <dsp:cNvPr id="0" name=""/>
        <dsp:cNvSpPr/>
      </dsp:nvSpPr>
      <dsp:spPr>
        <a:xfrm>
          <a:off x="8361118" y="2524132"/>
          <a:ext cx="707549" cy="827699"/>
        </a:xfrm>
        <a:prstGeom prst="rightArrow">
          <a:avLst>
            <a:gd name="adj1" fmla="val 60000"/>
            <a:gd name="adj2" fmla="val 50000"/>
          </a:avLst>
        </a:prstGeom>
        <a:solidFill>
          <a:srgbClr val="EA4B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8361118" y="2689672"/>
        <a:ext cx="495284" cy="496619"/>
      </dsp:txXfrm>
    </dsp:sp>
    <dsp:sp modelId="{2FE29E8C-5A17-4700-BCD9-F0E4F358F278}">
      <dsp:nvSpPr>
        <dsp:cNvPr id="0" name=""/>
        <dsp:cNvSpPr/>
      </dsp:nvSpPr>
      <dsp:spPr>
        <a:xfrm>
          <a:off x="9362367" y="1561264"/>
          <a:ext cx="3337497" cy="2753435"/>
        </a:xfrm>
        <a:prstGeom prst="roundRect">
          <a:avLst>
            <a:gd name="adj" fmla="val 10000"/>
          </a:avLst>
        </a:prstGeom>
        <a:solidFill>
          <a:srgbClr val="EA4B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Представить в центра занятости документы, подтверждающие:</a:t>
          </a:r>
          <a:endParaRPr lang="ru-RU" sz="2900" kern="1200" dirty="0"/>
        </a:p>
      </dsp:txBody>
      <dsp:txXfrm>
        <a:off x="9443012" y="1641909"/>
        <a:ext cx="3176207" cy="259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810BD68-1878-4E32-A2AB-6A0DEAB3AEDB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8/11/23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12EC921-316E-49A4-9C05-102A7331489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8F40917-51AB-424C-B2D3-8F520702F7E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8/11/23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0B3DEE3-34F6-48AB-BEEE-47F828D95AD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eg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jpeg"/><Relationship Id="rId8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3"/>
          <p:cNvGrpSpPr/>
          <p:nvPr/>
        </p:nvGrpSpPr>
        <p:grpSpPr>
          <a:xfrm>
            <a:off x="360" y="0"/>
            <a:ext cx="5154480" cy="4716000"/>
            <a:chOff x="360" y="0"/>
            <a:chExt cx="5154480" cy="4716000"/>
          </a:xfrm>
        </p:grpSpPr>
        <p:sp>
          <p:nvSpPr>
            <p:cNvPr id="83" name="Freeform 4"/>
            <p:cNvSpPr/>
            <p:nvPr/>
          </p:nvSpPr>
          <p:spPr>
            <a:xfrm rot="5400000">
              <a:off x="219240" y="-219240"/>
              <a:ext cx="4716000" cy="5154480"/>
            </a:xfrm>
            <a:custGeom>
              <a:avLst/>
              <a:gdLst/>
              <a:ahLst/>
              <a:rect l="l" t="t" r="r" b="b"/>
              <a:pathLst>
                <a:path w="6869494" h="7507645">
                  <a:moveTo>
                    <a:pt x="6869494" y="7507645"/>
                  </a:moveTo>
                  <a:lnTo>
                    <a:pt x="0" y="7507645"/>
                  </a:lnTo>
                  <a:lnTo>
                    <a:pt x="0" y="0"/>
                  </a:lnTo>
                  <a:lnTo>
                    <a:pt x="6869494" y="7507645"/>
                  </a:lnTo>
                  <a:close/>
                </a:path>
              </a:pathLst>
            </a:custGeom>
            <a:solidFill>
              <a:srgbClr val="ea4b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4" name="Group 5"/>
          <p:cNvGrpSpPr/>
          <p:nvPr/>
        </p:nvGrpSpPr>
        <p:grpSpPr>
          <a:xfrm>
            <a:off x="0" y="0"/>
            <a:ext cx="7898400" cy="10286640"/>
            <a:chOff x="0" y="0"/>
            <a:chExt cx="7898400" cy="10286640"/>
          </a:xfrm>
        </p:grpSpPr>
        <p:sp>
          <p:nvSpPr>
            <p:cNvPr id="85" name="Freeform 6"/>
            <p:cNvSpPr/>
            <p:nvPr/>
          </p:nvSpPr>
          <p:spPr>
            <a:xfrm>
              <a:off x="0" y="0"/>
              <a:ext cx="7898400" cy="10286640"/>
            </a:xfrm>
            <a:custGeom>
              <a:avLst/>
              <a:gdLst/>
              <a:ahLst/>
              <a:rect l="l" t="t" r="r" b="b"/>
              <a:pathLst>
                <a:path w="8851059" h="11526982">
                  <a:moveTo>
                    <a:pt x="8851059" y="11526982"/>
                  </a:moveTo>
                  <a:lnTo>
                    <a:pt x="0" y="11526982"/>
                  </a:lnTo>
                  <a:lnTo>
                    <a:pt x="0" y="0"/>
                  </a:lnTo>
                  <a:lnTo>
                    <a:pt x="8851059" y="11526982"/>
                  </a:lnTo>
                  <a:close/>
                </a:path>
              </a:pathLst>
            </a:custGeom>
            <a:solidFill>
              <a:srgbClr val="0528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6" name="Picture 7" descr=""/>
          <p:cNvPicPr/>
          <p:nvPr/>
        </p:nvPicPr>
        <p:blipFill>
          <a:blip r:embed="rId1"/>
          <a:srcRect l="3653" t="0" r="3653" b="0"/>
          <a:stretch/>
        </p:blipFill>
        <p:spPr>
          <a:xfrm>
            <a:off x="453240" y="0"/>
            <a:ext cx="8044920" cy="783324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8" descr=""/>
          <p:cNvPicPr/>
          <p:nvPr/>
        </p:nvPicPr>
        <p:blipFill>
          <a:blip r:embed="rId2"/>
          <a:stretch/>
        </p:blipFill>
        <p:spPr>
          <a:xfrm>
            <a:off x="330480" y="8534880"/>
            <a:ext cx="3205800" cy="144648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6800040" y="820800"/>
            <a:ext cx="10878120" cy="11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4374"/>
              </a:lnSpc>
            </a:pPr>
            <a:r>
              <a:rPr b="0" lang="en-US" sz="2700" spc="-1" strike="noStrike">
                <a:solidFill>
                  <a:srgbClr val="134992"/>
                </a:solidFill>
                <a:latin typeface="Clear Sans Regular Bold"/>
              </a:rPr>
              <a:t>АРХАНГЕЛЬСКИЙ ОБЛАСТНОЙ ЦЕНТР</a:t>
            </a:r>
            <a:r>
              <a:rPr b="0" lang="ru-RU" sz="2700" spc="-1" strike="noStrike">
                <a:solidFill>
                  <a:srgbClr val="134992"/>
                </a:solidFill>
                <a:latin typeface="Clear Sans Regular Bold"/>
              </a:rPr>
              <a:t> </a:t>
            </a:r>
            <a:r>
              <a:rPr b="0" lang="en-US" sz="2700" spc="-1" strike="noStrike">
                <a:solidFill>
                  <a:srgbClr val="134992"/>
                </a:solidFill>
                <a:latin typeface="Clear Sans Regular Bold"/>
              </a:rPr>
              <a:t>ЗАНЯТОСТИ НАСЕЛЕНИЯ</a:t>
            </a:r>
            <a:endParaRPr b="0" lang="ru-RU" sz="27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8955720" y="3407760"/>
            <a:ext cx="9819000" cy="78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Прямоугольник 1"/>
          <p:cNvSpPr/>
          <p:nvPr/>
        </p:nvSpPr>
        <p:spPr>
          <a:xfrm>
            <a:off x="8352000" y="3485520"/>
            <a:ext cx="9325800" cy="37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ru-RU" sz="4000" spc="-1" strike="noStrike">
                <a:solidFill>
                  <a:srgbClr val="1e344e"/>
                </a:solidFill>
                <a:latin typeface="Calibri"/>
              </a:rPr>
              <a:t>«Создание специальных рабочих мест для трудоустройства незанятых инвалидов,</a:t>
            </a:r>
            <a:br/>
            <a:r>
              <a:rPr b="0" lang="ru-RU" sz="4000" spc="-1" strike="noStrike">
                <a:solidFill>
                  <a:srgbClr val="1e344e"/>
                </a:solidFill>
                <a:latin typeface="Calibri"/>
              </a:rPr>
              <a:t>незанятых многодетных родителей,</a:t>
            </a:r>
            <a:br/>
            <a:r>
              <a:rPr b="0" lang="ru-RU" sz="4000" spc="-1" strike="noStrike">
                <a:solidFill>
                  <a:srgbClr val="1e344e"/>
                </a:solidFill>
                <a:latin typeface="Calibri"/>
              </a:rPr>
              <a:t>родителей, воспитывающих детей-инвалидов»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3"/>
          <p:cNvGrpSpPr/>
          <p:nvPr/>
        </p:nvGrpSpPr>
        <p:grpSpPr>
          <a:xfrm>
            <a:off x="14506560" y="360"/>
            <a:ext cx="3781440" cy="10286640"/>
            <a:chOff x="14506560" y="360"/>
            <a:chExt cx="3781440" cy="10286640"/>
          </a:xfrm>
        </p:grpSpPr>
        <p:sp>
          <p:nvSpPr>
            <p:cNvPr id="204" name="Freeform 4"/>
            <p:cNvSpPr/>
            <p:nvPr/>
          </p:nvSpPr>
          <p:spPr>
            <a:xfrm rot="10800000">
              <a:off x="14506560" y="0"/>
              <a:ext cx="3781440" cy="10286640"/>
            </a:xfrm>
            <a:custGeom>
              <a:avLst/>
              <a:gdLst/>
              <a:ahLst/>
              <a:rect l="l" t="t" r="r" b="b"/>
              <a:pathLst>
                <a:path w="5508059" h="14982775">
                  <a:moveTo>
                    <a:pt x="5508059" y="14982775"/>
                  </a:moveTo>
                  <a:lnTo>
                    <a:pt x="0" y="14982775"/>
                  </a:lnTo>
                  <a:lnTo>
                    <a:pt x="0" y="0"/>
                  </a:lnTo>
                  <a:lnTo>
                    <a:pt x="5508059" y="14982775"/>
                  </a:lnTo>
                  <a:close/>
                </a:path>
              </a:pathLst>
            </a:custGeom>
            <a:solidFill>
              <a:srgbClr val="ea4b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5" name="Group 5"/>
          <p:cNvGrpSpPr/>
          <p:nvPr/>
        </p:nvGrpSpPr>
        <p:grpSpPr>
          <a:xfrm>
            <a:off x="9972720" y="4953960"/>
            <a:ext cx="8314920" cy="5333040"/>
            <a:chOff x="9972720" y="4953960"/>
            <a:chExt cx="8314920" cy="5333040"/>
          </a:xfrm>
        </p:grpSpPr>
        <p:sp>
          <p:nvSpPr>
            <p:cNvPr id="206" name="Freeform 6"/>
            <p:cNvSpPr/>
            <p:nvPr/>
          </p:nvSpPr>
          <p:spPr>
            <a:xfrm rot="16200000">
              <a:off x="11463480" y="3462840"/>
              <a:ext cx="5333040" cy="8314920"/>
            </a:xfrm>
            <a:custGeom>
              <a:avLst/>
              <a:gdLst/>
              <a:ahLst/>
              <a:rect l="l" t="t" r="r" b="b"/>
              <a:pathLst>
                <a:path w="4381320" h="6830804">
                  <a:moveTo>
                    <a:pt x="4381320" y="6830804"/>
                  </a:moveTo>
                  <a:lnTo>
                    <a:pt x="0" y="6830804"/>
                  </a:lnTo>
                  <a:lnTo>
                    <a:pt x="0" y="0"/>
                  </a:lnTo>
                  <a:lnTo>
                    <a:pt x="4381320" y="6830804"/>
                  </a:lnTo>
                  <a:close/>
                </a:path>
              </a:pathLst>
            </a:custGeom>
            <a:solidFill>
              <a:srgbClr val="0528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07" name="Picture 7" descr=""/>
          <p:cNvPicPr/>
          <p:nvPr/>
        </p:nvPicPr>
        <p:blipFill>
          <a:blip r:embed="rId1"/>
          <a:stretch/>
        </p:blipFill>
        <p:spPr>
          <a:xfrm>
            <a:off x="0" y="2248560"/>
            <a:ext cx="5409720" cy="54097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"/>
          <p:cNvPicPr/>
          <p:nvPr/>
        </p:nvPicPr>
        <p:blipFill>
          <a:blip r:embed="rId2"/>
          <a:stretch/>
        </p:blipFill>
        <p:spPr>
          <a:xfrm>
            <a:off x="7238880" y="4953600"/>
            <a:ext cx="3885840" cy="3833280"/>
          </a:xfrm>
          <a:prstGeom prst="rect">
            <a:avLst/>
          </a:prstGeom>
          <a:ln w="0">
            <a:noFill/>
          </a:ln>
        </p:spPr>
      </p:pic>
      <p:sp>
        <p:nvSpPr>
          <p:cNvPr id="209" name="TextBox 11"/>
          <p:cNvSpPr/>
          <p:nvPr/>
        </p:nvSpPr>
        <p:spPr>
          <a:xfrm>
            <a:off x="5670000" y="2248560"/>
            <a:ext cx="6569280" cy="21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50000"/>
              </a:lnSpc>
            </a:pPr>
            <a:r>
              <a:rPr b="0" lang="be-BY" sz="3200" spc="-1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Segoe UI"/>
              </a:rPr>
              <a:t>Адрес сайта: </a:t>
            </a:r>
            <a:r>
              <a:rPr b="1" lang="be-BY" sz="3200" spc="-1" strike="noStrike">
                <a:solidFill>
                  <a:srgbClr val="254061"/>
                </a:solidFill>
                <a:highlight>
                  <a:srgbClr val="ffffff"/>
                </a:highlight>
                <a:latin typeface="Calibri"/>
                <a:ea typeface="Segoe UI"/>
              </a:rPr>
              <a:t>https://aoczn.ru/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3200" spc="-1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Segoe UI"/>
              </a:rPr>
              <a:t>E-mail:</a:t>
            </a:r>
            <a:r>
              <a:rPr b="0" lang="ru-RU" sz="3200" spc="-1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Segoe UI"/>
              </a:rPr>
              <a:t> </a:t>
            </a:r>
            <a:r>
              <a:rPr b="1" lang="en-US" sz="3200" spc="-1" strike="noStrike">
                <a:solidFill>
                  <a:srgbClr val="254061"/>
                </a:solidFill>
                <a:highlight>
                  <a:srgbClr val="ffffff"/>
                </a:highlight>
                <a:latin typeface="Calibri"/>
                <a:ea typeface="Segoe UI"/>
              </a:rPr>
              <a:t>office@aoczn.ru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be-BY" sz="3200" spc="-1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Segoe UI"/>
              </a:rPr>
              <a:t>Телефон: </a:t>
            </a:r>
            <a:r>
              <a:rPr b="1" lang="be-BY" sz="3200" spc="-1" strike="noStrike">
                <a:solidFill>
                  <a:srgbClr val="254061"/>
                </a:solidFill>
                <a:highlight>
                  <a:srgbClr val="ffffff"/>
                </a:highlight>
                <a:latin typeface="Calibri"/>
                <a:ea typeface="Segoe UI"/>
              </a:rPr>
              <a:t>+7 (8182) 435-002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0" name="TextBox 12"/>
          <p:cNvSpPr/>
          <p:nvPr/>
        </p:nvSpPr>
        <p:spPr>
          <a:xfrm>
            <a:off x="675000" y="553320"/>
            <a:ext cx="13677120" cy="12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r">
              <a:lnSpc>
                <a:spcPts val="4935"/>
              </a:lnSpc>
            </a:pPr>
            <a:r>
              <a:rPr b="0" lang="en-US" sz="3530" spc="-1" strike="noStrike">
                <a:solidFill>
                  <a:srgbClr val="134992"/>
                </a:solidFill>
                <a:latin typeface="Clear Sans Regular Bold"/>
              </a:rPr>
              <a:t>АРХАНГЕЛЬСКИЙ ОБЛАСТНОЙ ЦЕНТР ЗАНЯТОСТИ НАСЕЛЕНИЯ</a:t>
            </a:r>
            <a:endParaRPr b="0" lang="ru-RU" sz="353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2"/>
          <p:cNvGrpSpPr/>
          <p:nvPr/>
        </p:nvGrpSpPr>
        <p:grpSpPr>
          <a:xfrm>
            <a:off x="1028880" y="722880"/>
            <a:ext cx="16953840" cy="7553520"/>
            <a:chOff x="1028880" y="722880"/>
            <a:chExt cx="16953840" cy="7553520"/>
          </a:xfrm>
        </p:grpSpPr>
        <p:sp>
          <p:nvSpPr>
            <p:cNvPr id="92" name="TextBox 3"/>
            <p:cNvSpPr/>
            <p:nvPr/>
          </p:nvSpPr>
          <p:spPr>
            <a:xfrm>
              <a:off x="4952880" y="722880"/>
              <a:ext cx="13029840" cy="134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4400" spc="-1" strike="noStrike">
                  <a:solidFill>
                    <a:srgbClr val="0b5873"/>
                  </a:solidFill>
                  <a:latin typeface="Calibri"/>
                </a:rPr>
                <a:t>Создание специальных рабочих мест для трудоустройства незанятых инвалидов</a:t>
              </a:r>
              <a:endParaRPr b="0" lang="ru-RU" sz="4400" spc="-1" strike="noStrike">
                <a:latin typeface="Arial"/>
              </a:endParaRPr>
            </a:p>
          </p:txBody>
        </p:sp>
        <p:sp>
          <p:nvSpPr>
            <p:cNvPr id="93" name="TextBox 4"/>
            <p:cNvSpPr/>
            <p:nvPr/>
          </p:nvSpPr>
          <p:spPr>
            <a:xfrm>
              <a:off x="1028880" y="6147000"/>
              <a:ext cx="9208080" cy="212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  <a:tabLst>
                  <a:tab algn="l" pos="0"/>
                </a:tabLst>
              </a:pP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94" name="Group 21"/>
          <p:cNvGrpSpPr/>
          <p:nvPr/>
        </p:nvGrpSpPr>
        <p:grpSpPr>
          <a:xfrm>
            <a:off x="9615960" y="2771640"/>
            <a:ext cx="651960" cy="648720"/>
            <a:chOff x="9615960" y="2771640"/>
            <a:chExt cx="651960" cy="648720"/>
          </a:xfrm>
        </p:grpSpPr>
        <p:grpSp>
          <p:nvGrpSpPr>
            <p:cNvPr id="95" name="Group 22"/>
            <p:cNvGrpSpPr/>
            <p:nvPr/>
          </p:nvGrpSpPr>
          <p:grpSpPr>
            <a:xfrm>
              <a:off x="9615960" y="2771640"/>
              <a:ext cx="651960" cy="648720"/>
              <a:chOff x="9615960" y="2771640"/>
              <a:chExt cx="651960" cy="648720"/>
            </a:xfrm>
          </p:grpSpPr>
          <p:sp>
            <p:nvSpPr>
              <p:cNvPr id="96" name="Freeform 23"/>
              <p:cNvSpPr/>
              <p:nvPr/>
            </p:nvSpPr>
            <p:spPr>
              <a:xfrm>
                <a:off x="9615960" y="2771640"/>
                <a:ext cx="651960" cy="64872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b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7" name="TextBox 24"/>
            <p:cNvSpPr/>
            <p:nvPr/>
          </p:nvSpPr>
          <p:spPr>
            <a:xfrm>
              <a:off x="9760320" y="2967480"/>
              <a:ext cx="363600" cy="26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" name="Group 25"/>
          <p:cNvGrpSpPr/>
          <p:nvPr/>
        </p:nvGrpSpPr>
        <p:grpSpPr>
          <a:xfrm>
            <a:off x="0" y="6782400"/>
            <a:ext cx="7469640" cy="3504240"/>
            <a:chOff x="0" y="6782400"/>
            <a:chExt cx="7469640" cy="3504240"/>
          </a:xfrm>
        </p:grpSpPr>
        <p:sp>
          <p:nvSpPr>
            <p:cNvPr id="99" name="Freeform 26"/>
            <p:cNvSpPr/>
            <p:nvPr/>
          </p:nvSpPr>
          <p:spPr>
            <a:xfrm>
              <a:off x="0" y="6782400"/>
              <a:ext cx="7469640" cy="3504240"/>
            </a:xfrm>
            <a:custGeom>
              <a:avLst/>
              <a:gdLst/>
              <a:ahLst/>
              <a:rect l="l" t="t" r="r" b="b"/>
              <a:pathLst>
                <a:path w="10502345" h="4927422">
                  <a:moveTo>
                    <a:pt x="10502345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502345" y="4927422"/>
                  </a:lnTo>
                  <a:close/>
                </a:path>
              </a:pathLst>
            </a:custGeom>
            <a:solidFill>
              <a:srgbClr val="ea4b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00" name="Picture 27" descr=""/>
          <p:cNvPicPr/>
          <p:nvPr/>
        </p:nvPicPr>
        <p:blipFill>
          <a:blip r:embed="rId1"/>
          <a:stretch/>
        </p:blipFill>
        <p:spPr>
          <a:xfrm>
            <a:off x="609480" y="286200"/>
            <a:ext cx="4159080" cy="1876680"/>
          </a:xfrm>
          <a:prstGeom prst="rect">
            <a:avLst/>
          </a:prstGeom>
          <a:ln w="0">
            <a:noFill/>
          </a:ln>
        </p:spPr>
      </p:pic>
      <p:sp>
        <p:nvSpPr>
          <p:cNvPr id="101" name="TextBox 31"/>
          <p:cNvSpPr/>
          <p:nvPr/>
        </p:nvSpPr>
        <p:spPr>
          <a:xfrm>
            <a:off x="10515600" y="2622960"/>
            <a:ext cx="6654960" cy="29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Субсидия на создание рабочих мест для трудоустройства незанятых инвалидов предоставляется в размере фактических затрат, но 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не более 194 904 рублей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за одно рабочее место.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744079300"/>
              </p:ext>
            </p:extLst>
          </p:nvPr>
        </p:nvGraphicFramePr>
        <p:xfrm>
          <a:off x="662400" y="2163240"/>
          <a:ext cx="8915040" cy="713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" name="Рисунок 33" descr=""/>
          <p:cNvPicPr/>
          <p:nvPr/>
        </p:nvPicPr>
        <p:blipFill>
          <a:blip r:embed="rId7"/>
          <a:stretch/>
        </p:blipFill>
        <p:spPr>
          <a:xfrm>
            <a:off x="10515600" y="5753160"/>
            <a:ext cx="6654960" cy="4436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2"/>
          <p:cNvGrpSpPr/>
          <p:nvPr/>
        </p:nvGrpSpPr>
        <p:grpSpPr>
          <a:xfrm>
            <a:off x="14504760" y="-8640"/>
            <a:ext cx="3827160" cy="10295640"/>
            <a:chOff x="14504760" y="-8640"/>
            <a:chExt cx="3827160" cy="10295640"/>
          </a:xfrm>
        </p:grpSpPr>
        <p:sp>
          <p:nvSpPr>
            <p:cNvPr id="104" name="Freeform 3"/>
            <p:cNvSpPr/>
            <p:nvPr/>
          </p:nvSpPr>
          <p:spPr>
            <a:xfrm rot="10800000">
              <a:off x="14504760" y="-8640"/>
              <a:ext cx="3827160" cy="10295640"/>
            </a:xfrm>
            <a:custGeom>
              <a:avLst/>
              <a:gdLst/>
              <a:ah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solidFill>
            <a:ln w="0">
              <a:noFill/>
            </a:ln>
          </p:spPr>
          <p:style>
            <a:lnRef idx="2"/>
            <a:fillRef idx="0"/>
            <a:effectRef idx="0"/>
            <a:fontRef idx="minor"/>
          </p:style>
        </p:sp>
      </p:grpSp>
      <p:grpSp>
        <p:nvGrpSpPr>
          <p:cNvPr id="105" name="Group 4"/>
          <p:cNvGrpSpPr/>
          <p:nvPr/>
        </p:nvGrpSpPr>
        <p:grpSpPr>
          <a:xfrm>
            <a:off x="10580040" y="360"/>
            <a:ext cx="7751880" cy="3504240"/>
            <a:chOff x="10580040" y="360"/>
            <a:chExt cx="7751880" cy="3504240"/>
          </a:xfrm>
        </p:grpSpPr>
        <p:sp>
          <p:nvSpPr>
            <p:cNvPr id="106" name="Freeform 5"/>
            <p:cNvSpPr/>
            <p:nvPr/>
          </p:nvSpPr>
          <p:spPr>
            <a:xfrm rot="10800000">
              <a:off x="10580040" y="0"/>
              <a:ext cx="7751880" cy="3504240"/>
            </a:xfrm>
            <a:custGeom>
              <a:avLst/>
              <a:gdLst/>
              <a:ah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07" name="Picture 27" descr=""/>
          <p:cNvPicPr/>
          <p:nvPr/>
        </p:nvPicPr>
        <p:blipFill>
          <a:blip r:embed="rId1"/>
          <a:stretch/>
        </p:blipFill>
        <p:spPr>
          <a:xfrm>
            <a:off x="609480" y="286200"/>
            <a:ext cx="4159080" cy="18766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569773391"/>
              </p:ext>
            </p:extLst>
          </p:nvPr>
        </p:nvGraphicFramePr>
        <p:xfrm>
          <a:off x="1600200" y="1028880"/>
          <a:ext cx="12903840" cy="571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8" name="Рисунок 13" descr=""/>
          <p:cNvPicPr/>
          <p:nvPr/>
        </p:nvPicPr>
        <p:blipFill>
          <a:blip r:embed="rId7"/>
          <a:srcRect l="0" t="17339" r="0" b="19673"/>
          <a:stretch/>
        </p:blipFill>
        <p:spPr>
          <a:xfrm>
            <a:off x="3962520" y="6515280"/>
            <a:ext cx="8457840" cy="3552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2"/>
          <p:cNvGrpSpPr/>
          <p:nvPr/>
        </p:nvGrpSpPr>
        <p:grpSpPr>
          <a:xfrm>
            <a:off x="1028880" y="722880"/>
            <a:ext cx="16953840" cy="7553520"/>
            <a:chOff x="1028880" y="722880"/>
            <a:chExt cx="16953840" cy="7553520"/>
          </a:xfrm>
        </p:grpSpPr>
        <p:sp>
          <p:nvSpPr>
            <p:cNvPr id="110" name="TextBox 3"/>
            <p:cNvSpPr/>
            <p:nvPr/>
          </p:nvSpPr>
          <p:spPr>
            <a:xfrm>
              <a:off x="4952880" y="722880"/>
              <a:ext cx="13029840" cy="1828800"/>
            </a:xfrm>
            <a:prstGeom prst="rect">
              <a:avLst/>
            </a:prstGeom>
            <a:noFill/>
            <a:ln w="0">
              <a:noFill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lIns="0" rIns="0" tIns="0" bIns="0">
              <a:spAutoFit/>
              <a:scene3d>
                <a:camera prst="orthographicFront"/>
                <a:lightRig dir="t" rig="flat"/>
              </a:scene3d>
              <a:sp3d prstMaterial="dkEdge">
                <a:bevelT w="8200" h="38100"/>
              </a:sp3d>
            </a:bodyPr>
            <a:p>
              <a:pPr algn="ctr">
                <a:lnSpc>
                  <a:spcPct val="100000"/>
                </a:lnSpc>
              </a:pPr>
              <a:r>
                <a:rPr b="0" lang="ru-RU" sz="4000" spc="-1" strike="noStrike">
                  <a:solidFill>
                    <a:srgbClr val="0b5873"/>
                  </a:solidFill>
                  <a:latin typeface="Calibri"/>
                </a:rPr>
                <a:t>Создание специальных рабочих мест для трудоустройства незанятых многодетных родителей, родителей, воспитывающих детей-инвалидов</a:t>
              </a:r>
              <a:endParaRPr b="0" lang="ru-RU" sz="4000" spc="-1" strike="noStrike">
                <a:latin typeface="Arial"/>
              </a:endParaRPr>
            </a:p>
          </p:txBody>
        </p:sp>
        <p:sp>
          <p:nvSpPr>
            <p:cNvPr id="111" name="TextBox 4"/>
            <p:cNvSpPr/>
            <p:nvPr/>
          </p:nvSpPr>
          <p:spPr>
            <a:xfrm>
              <a:off x="1028880" y="6147000"/>
              <a:ext cx="9208080" cy="212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  <a:tabLst>
                  <a:tab algn="l" pos="0"/>
                </a:tabLst>
              </a:pP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12" name="Group 21"/>
          <p:cNvGrpSpPr/>
          <p:nvPr/>
        </p:nvGrpSpPr>
        <p:grpSpPr>
          <a:xfrm>
            <a:off x="9145440" y="3143520"/>
            <a:ext cx="651960" cy="648720"/>
            <a:chOff x="9145440" y="3143520"/>
            <a:chExt cx="651960" cy="648720"/>
          </a:xfrm>
        </p:grpSpPr>
        <p:grpSp>
          <p:nvGrpSpPr>
            <p:cNvPr id="113" name="Group 22"/>
            <p:cNvGrpSpPr/>
            <p:nvPr/>
          </p:nvGrpSpPr>
          <p:grpSpPr>
            <a:xfrm>
              <a:off x="9145440" y="3143520"/>
              <a:ext cx="651960" cy="648720"/>
              <a:chOff x="9145440" y="3143520"/>
              <a:chExt cx="651960" cy="648720"/>
            </a:xfrm>
          </p:grpSpPr>
          <p:sp>
            <p:nvSpPr>
              <p:cNvPr id="114" name="Freeform 23"/>
              <p:cNvSpPr/>
              <p:nvPr/>
            </p:nvSpPr>
            <p:spPr>
              <a:xfrm>
                <a:off x="9145440" y="3143520"/>
                <a:ext cx="651960" cy="64872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b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15" name="TextBox 24"/>
            <p:cNvSpPr/>
            <p:nvPr/>
          </p:nvSpPr>
          <p:spPr>
            <a:xfrm>
              <a:off x="9289800" y="3339360"/>
              <a:ext cx="363600" cy="26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6" name="Group 25"/>
          <p:cNvGrpSpPr/>
          <p:nvPr/>
        </p:nvGrpSpPr>
        <p:grpSpPr>
          <a:xfrm>
            <a:off x="0" y="6782400"/>
            <a:ext cx="7469640" cy="3504240"/>
            <a:chOff x="0" y="6782400"/>
            <a:chExt cx="7469640" cy="3504240"/>
          </a:xfrm>
        </p:grpSpPr>
        <p:sp>
          <p:nvSpPr>
            <p:cNvPr id="117" name="Freeform 26"/>
            <p:cNvSpPr/>
            <p:nvPr/>
          </p:nvSpPr>
          <p:spPr>
            <a:xfrm>
              <a:off x="0" y="6782400"/>
              <a:ext cx="7469640" cy="3504240"/>
            </a:xfrm>
            <a:custGeom>
              <a:avLst/>
              <a:gdLst/>
              <a:ahLst/>
              <a:rect l="l" t="t" r="r" b="b"/>
              <a:pathLst>
                <a:path w="10502345" h="4927422">
                  <a:moveTo>
                    <a:pt x="10502345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502345" y="4927422"/>
                  </a:lnTo>
                  <a:close/>
                </a:path>
              </a:pathLst>
            </a:custGeom>
            <a:solidFill>
              <a:srgbClr val="ea4b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18" name="Picture 27" descr=""/>
          <p:cNvPicPr/>
          <p:nvPr/>
        </p:nvPicPr>
        <p:blipFill>
          <a:blip r:embed="rId1"/>
          <a:stretch/>
        </p:blipFill>
        <p:spPr>
          <a:xfrm>
            <a:off x="609480" y="286200"/>
            <a:ext cx="4159080" cy="1876680"/>
          </a:xfrm>
          <a:prstGeom prst="rect">
            <a:avLst/>
          </a:prstGeom>
          <a:ln w="0">
            <a:noFill/>
          </a:ln>
        </p:spPr>
      </p:pic>
      <p:sp>
        <p:nvSpPr>
          <p:cNvPr id="119" name="TextBox 31"/>
          <p:cNvSpPr/>
          <p:nvPr/>
        </p:nvSpPr>
        <p:spPr>
          <a:xfrm>
            <a:off x="10018440" y="3143520"/>
            <a:ext cx="7190640" cy="292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Субсидия на создание рабочих мест для трудоустройства незанятых многодетных родителей, родителей, воспитывающих детей-инвалидов предоставляется в размере фактических затрат, но </a:t>
            </a:r>
            <a:r>
              <a:rPr b="1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не более 70 000 рублей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за одно рабочее место.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567263223"/>
              </p:ext>
            </p:extLst>
          </p:nvPr>
        </p:nvGraphicFramePr>
        <p:xfrm>
          <a:off x="662400" y="2163240"/>
          <a:ext cx="8915040" cy="713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0" name="Рисунок 14" descr=""/>
          <p:cNvPicPr/>
          <p:nvPr/>
        </p:nvPicPr>
        <p:blipFill>
          <a:blip r:embed="rId7"/>
          <a:stretch/>
        </p:blipFill>
        <p:spPr>
          <a:xfrm>
            <a:off x="11938320" y="6362640"/>
            <a:ext cx="5270400" cy="373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2"/>
          <p:cNvGrpSpPr/>
          <p:nvPr/>
        </p:nvGrpSpPr>
        <p:grpSpPr>
          <a:xfrm>
            <a:off x="704880" y="7112520"/>
            <a:ext cx="8348040" cy="3383280"/>
            <a:chOff x="704880" y="7112520"/>
            <a:chExt cx="8348040" cy="3383280"/>
          </a:xfrm>
        </p:grpSpPr>
        <p:sp>
          <p:nvSpPr>
            <p:cNvPr id="122" name="TextBox 3"/>
            <p:cNvSpPr/>
            <p:nvPr/>
          </p:nvSpPr>
          <p:spPr>
            <a:xfrm>
              <a:off x="704880" y="7112520"/>
              <a:ext cx="8348040" cy="1462680"/>
            </a:xfrm>
            <a:prstGeom prst="rect">
              <a:avLst/>
            </a:prstGeom>
            <a:noFill/>
            <a:ln w="0">
              <a:noFill/>
            </a:ln>
          </p:spPr>
          <p:style>
            <a:lnRef idx="2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4800" spc="-1" strike="noStrike">
                  <a:solidFill>
                    <a:srgbClr val="0b5873"/>
                  </a:solidFill>
                  <a:latin typeface="Calibri"/>
                </a:rPr>
                <a:t>Условия предоставления субсидий:</a:t>
              </a:r>
              <a:endParaRPr b="0" lang="ru-RU" sz="4800" spc="-1" strike="noStrike">
                <a:latin typeface="Arial"/>
              </a:endParaRPr>
            </a:p>
          </p:txBody>
        </p:sp>
        <p:sp>
          <p:nvSpPr>
            <p:cNvPr id="123" name="TextBox 4"/>
            <p:cNvSpPr/>
            <p:nvPr/>
          </p:nvSpPr>
          <p:spPr>
            <a:xfrm>
              <a:off x="1729440" y="8366400"/>
              <a:ext cx="7079040" cy="212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  <a:tabLst>
                  <a:tab algn="l" pos="0"/>
                </a:tabLst>
              </a:pP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24" name="Group 5"/>
          <p:cNvGrpSpPr/>
          <p:nvPr/>
        </p:nvGrpSpPr>
        <p:grpSpPr>
          <a:xfrm>
            <a:off x="10202760" y="1597320"/>
            <a:ext cx="651960" cy="648720"/>
            <a:chOff x="10202760" y="1597320"/>
            <a:chExt cx="651960" cy="648720"/>
          </a:xfrm>
        </p:grpSpPr>
        <p:grpSp>
          <p:nvGrpSpPr>
            <p:cNvPr id="125" name="Group 6"/>
            <p:cNvGrpSpPr/>
            <p:nvPr/>
          </p:nvGrpSpPr>
          <p:grpSpPr>
            <a:xfrm>
              <a:off x="10202760" y="1597320"/>
              <a:ext cx="651960" cy="648720"/>
              <a:chOff x="10202760" y="1597320"/>
              <a:chExt cx="651960" cy="648720"/>
            </a:xfrm>
          </p:grpSpPr>
          <p:sp>
            <p:nvSpPr>
              <p:cNvPr id="126" name="Freeform 7"/>
              <p:cNvSpPr/>
              <p:nvPr/>
            </p:nvSpPr>
            <p:spPr>
              <a:xfrm>
                <a:off x="10202760" y="1597320"/>
                <a:ext cx="651960" cy="64872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b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27" name="TextBox 8"/>
            <p:cNvSpPr/>
            <p:nvPr/>
          </p:nvSpPr>
          <p:spPr>
            <a:xfrm>
              <a:off x="10347120" y="1793160"/>
              <a:ext cx="363600" cy="26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2072"/>
                </a:lnSpc>
              </a:pPr>
              <a:r>
                <a:rPr b="0" lang="en-US" sz="1729" spc="-1" strike="noStrike">
                  <a:solidFill>
                    <a:srgbClr val="ffffff"/>
                  </a:solidFill>
                  <a:latin typeface="Clear Sans Regular"/>
                </a:rPr>
                <a:t>1</a:t>
              </a:r>
              <a:endParaRPr b="0" lang="ru-RU" sz="1729" spc="-1" strike="noStrike">
                <a:latin typeface="Arial"/>
              </a:endParaRPr>
            </a:p>
          </p:txBody>
        </p:sp>
      </p:grpSp>
      <p:grpSp>
        <p:nvGrpSpPr>
          <p:cNvPr id="128" name="Group 9"/>
          <p:cNvGrpSpPr/>
          <p:nvPr/>
        </p:nvGrpSpPr>
        <p:grpSpPr>
          <a:xfrm>
            <a:off x="10204200" y="3429000"/>
            <a:ext cx="651960" cy="648720"/>
            <a:chOff x="10204200" y="3429000"/>
            <a:chExt cx="651960" cy="648720"/>
          </a:xfrm>
        </p:grpSpPr>
        <p:grpSp>
          <p:nvGrpSpPr>
            <p:cNvPr id="129" name="Group 10"/>
            <p:cNvGrpSpPr/>
            <p:nvPr/>
          </p:nvGrpSpPr>
          <p:grpSpPr>
            <a:xfrm>
              <a:off x="10204200" y="3429000"/>
              <a:ext cx="651960" cy="648720"/>
              <a:chOff x="10204200" y="3429000"/>
              <a:chExt cx="651960" cy="648720"/>
            </a:xfrm>
          </p:grpSpPr>
          <p:sp>
            <p:nvSpPr>
              <p:cNvPr id="130" name="Freeform 11"/>
              <p:cNvSpPr/>
              <p:nvPr/>
            </p:nvSpPr>
            <p:spPr>
              <a:xfrm>
                <a:off x="10204200" y="3429000"/>
                <a:ext cx="651960" cy="64872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1" name="TextBox 12"/>
            <p:cNvSpPr/>
            <p:nvPr/>
          </p:nvSpPr>
          <p:spPr>
            <a:xfrm>
              <a:off x="10348560" y="3624840"/>
              <a:ext cx="363600" cy="263160"/>
            </a:xfrm>
            <a:prstGeom prst="rect">
              <a:avLst/>
            </a:pr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2072"/>
                </a:lnSpc>
              </a:pPr>
              <a:r>
                <a:rPr b="0" lang="en-US" sz="1729" spc="-1" strike="noStrike">
                  <a:solidFill>
                    <a:srgbClr val="ffffff"/>
                  </a:solidFill>
                  <a:latin typeface="Clear Sans Regular"/>
                </a:rPr>
                <a:t>2</a:t>
              </a:r>
              <a:endParaRPr b="0" lang="ru-RU" sz="1729" spc="-1" strike="noStrike">
                <a:latin typeface="Arial"/>
              </a:endParaRPr>
            </a:p>
          </p:txBody>
        </p:sp>
      </p:grpSp>
      <p:grpSp>
        <p:nvGrpSpPr>
          <p:cNvPr id="132" name="Group 13"/>
          <p:cNvGrpSpPr/>
          <p:nvPr/>
        </p:nvGrpSpPr>
        <p:grpSpPr>
          <a:xfrm>
            <a:off x="10207080" y="6527880"/>
            <a:ext cx="651960" cy="648720"/>
            <a:chOff x="10207080" y="6527880"/>
            <a:chExt cx="651960" cy="648720"/>
          </a:xfrm>
        </p:grpSpPr>
        <p:grpSp>
          <p:nvGrpSpPr>
            <p:cNvPr id="133" name="Group 14"/>
            <p:cNvGrpSpPr/>
            <p:nvPr/>
          </p:nvGrpSpPr>
          <p:grpSpPr>
            <a:xfrm>
              <a:off x="10207080" y="6527880"/>
              <a:ext cx="651960" cy="648720"/>
              <a:chOff x="10207080" y="6527880"/>
              <a:chExt cx="651960" cy="648720"/>
            </a:xfrm>
          </p:grpSpPr>
          <p:sp>
            <p:nvSpPr>
              <p:cNvPr id="134" name="Freeform 15"/>
              <p:cNvSpPr/>
              <p:nvPr/>
            </p:nvSpPr>
            <p:spPr>
              <a:xfrm>
                <a:off x="10207080" y="6527880"/>
                <a:ext cx="651960" cy="64872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b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5" name="TextBox 16"/>
            <p:cNvSpPr/>
            <p:nvPr/>
          </p:nvSpPr>
          <p:spPr>
            <a:xfrm>
              <a:off x="10351440" y="6723720"/>
              <a:ext cx="363600" cy="26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2072"/>
                </a:lnSpc>
              </a:pPr>
              <a:r>
                <a:rPr b="0" lang="en-US" sz="1729" spc="-1" strike="noStrike">
                  <a:solidFill>
                    <a:srgbClr val="ffffff"/>
                  </a:solidFill>
                  <a:latin typeface="Clear Sans Regular"/>
                </a:rPr>
                <a:t>3</a:t>
              </a:r>
              <a:endParaRPr b="0" lang="ru-RU" sz="1729" spc="-1" strike="noStrike">
                <a:latin typeface="Arial"/>
              </a:endParaRPr>
            </a:p>
          </p:txBody>
        </p:sp>
      </p:grpSp>
      <p:sp>
        <p:nvSpPr>
          <p:cNvPr id="136" name="TextBox 28"/>
          <p:cNvSpPr/>
          <p:nvPr/>
        </p:nvSpPr>
        <p:spPr>
          <a:xfrm>
            <a:off x="11332440" y="1597320"/>
            <a:ext cx="5355000" cy="128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Заключение договора между работодателем и центром занятости.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7" name="TextBox 29"/>
          <p:cNvSpPr/>
          <p:nvPr/>
        </p:nvSpPr>
        <p:spPr>
          <a:xfrm>
            <a:off x="11294280" y="6515280"/>
            <a:ext cx="6050520" cy="25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Заключение трудового договора </a:t>
            </a:r>
            <a:r>
              <a:rPr b="0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на неопределенный срок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с гражданином из числа незанятых инвалидов/родителей в целях выполнения трудовой функции на созданном рабочем месте</a:t>
            </a:r>
            <a:r>
              <a:rPr b="0" lang="en-US" sz="2600" spc="-1" strike="noStrike">
                <a:solidFill>
                  <a:srgbClr val="191919"/>
                </a:solidFill>
                <a:latin typeface="arial"/>
              </a:rPr>
              <a:t>.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38" name="TextBox 32"/>
          <p:cNvSpPr/>
          <p:nvPr/>
        </p:nvSpPr>
        <p:spPr>
          <a:xfrm>
            <a:off x="11332440" y="3409920"/>
            <a:ext cx="5131080" cy="25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Создание рабочего места, которое должно функционировать </a:t>
            </a:r>
            <a:r>
              <a:rPr b="0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не менее одного года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со дня заключения договора между центром занятости и работодателем.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685800" y="465840"/>
            <a:ext cx="7009920" cy="626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5" descr=""/>
          <p:cNvPicPr/>
          <p:nvPr/>
        </p:nvPicPr>
        <p:blipFill>
          <a:blip r:embed="rId1"/>
          <a:srcRect l="0" t="12137" r="12335" b="0"/>
          <a:stretch/>
        </p:blipFill>
        <p:spPr>
          <a:xfrm>
            <a:off x="10210680" y="1646640"/>
            <a:ext cx="5104080" cy="3410280"/>
          </a:xfrm>
          <a:prstGeom prst="rect">
            <a:avLst/>
          </a:prstGeom>
          <a:ln w="0">
            <a:noFill/>
          </a:ln>
        </p:spPr>
      </p:pic>
      <p:grpSp>
        <p:nvGrpSpPr>
          <p:cNvPr id="141" name="Group 2"/>
          <p:cNvGrpSpPr/>
          <p:nvPr/>
        </p:nvGrpSpPr>
        <p:grpSpPr>
          <a:xfrm>
            <a:off x="14504760" y="-8640"/>
            <a:ext cx="3827160" cy="10295640"/>
            <a:chOff x="14504760" y="-8640"/>
            <a:chExt cx="3827160" cy="10295640"/>
          </a:xfrm>
        </p:grpSpPr>
        <p:sp>
          <p:nvSpPr>
            <p:cNvPr id="142" name="Freeform 3"/>
            <p:cNvSpPr/>
            <p:nvPr/>
          </p:nvSpPr>
          <p:spPr>
            <a:xfrm rot="10800000">
              <a:off x="14504760" y="-8640"/>
              <a:ext cx="3827160" cy="10295640"/>
            </a:xfrm>
            <a:custGeom>
              <a:avLst/>
              <a:gdLst/>
              <a:ah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ea4b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3" name="Group 4"/>
          <p:cNvGrpSpPr/>
          <p:nvPr/>
        </p:nvGrpSpPr>
        <p:grpSpPr>
          <a:xfrm>
            <a:off x="10580040" y="360"/>
            <a:ext cx="7751880" cy="3504240"/>
            <a:chOff x="10580040" y="360"/>
            <a:chExt cx="7751880" cy="3504240"/>
          </a:xfrm>
        </p:grpSpPr>
        <p:sp>
          <p:nvSpPr>
            <p:cNvPr id="144" name="Freeform 5"/>
            <p:cNvSpPr/>
            <p:nvPr/>
          </p:nvSpPr>
          <p:spPr>
            <a:xfrm rot="10800000">
              <a:off x="10580040" y="0"/>
              <a:ext cx="7751880" cy="3504240"/>
            </a:xfrm>
            <a:custGeom>
              <a:avLst/>
              <a:gdLst/>
              <a:ah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45" name="Picture 27" descr=""/>
          <p:cNvPicPr/>
          <p:nvPr/>
        </p:nvPicPr>
        <p:blipFill>
          <a:blip r:embed="rId2"/>
          <a:stretch/>
        </p:blipFill>
        <p:spPr>
          <a:xfrm>
            <a:off x="609480" y="286200"/>
            <a:ext cx="4159080" cy="1876680"/>
          </a:xfrm>
          <a:prstGeom prst="rect">
            <a:avLst/>
          </a:prstGeom>
          <a:ln w="0">
            <a:noFill/>
          </a:ln>
        </p:spPr>
      </p:pic>
      <p:sp>
        <p:nvSpPr>
          <p:cNvPr id="146" name="Объект 6"/>
          <p:cNvSpPr txBox="1"/>
          <p:nvPr/>
        </p:nvSpPr>
        <p:spPr>
          <a:xfrm>
            <a:off x="1593000" y="3238560"/>
            <a:ext cx="14332680" cy="6781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1000"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заявление на участие в реализации мероприятия по трудоустройству;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сведения о потребности в работниках;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сметы затрат на приобретение, монтаж и установку оборудования, необходимого для создания (дооснащения) рабочих мест;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согласие на публикацию (размещение) в информационно-телекоммуникационной сети «Интернет» информации о работодателе, о подаваемой работодателем заявке;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справку, подтверждающую отсутствие в уставном капитале акционерного общества по состоянию на первое число месяца, предшествующего месяцу, в котором планируется заключение договора, доли участия иностранных юридических лиц, местом регистрации которых является государство или территория, включенные в утверждаемый Министерством финансов Российской Федерации перечень государств и территорий, предоставляющих льготный налоговый режим налогообложения  и (или) не предусматривающих раскрытия и предоставления информации при проведении финансовых операций (офшорные зоны) в отношении таких юридических лиц, в совокупности превышающей 50 процентов.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Box 3"/>
          <p:cNvSpPr/>
          <p:nvPr/>
        </p:nvSpPr>
        <p:spPr>
          <a:xfrm>
            <a:off x="609480" y="2292480"/>
            <a:ext cx="125726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b5873"/>
                </a:solidFill>
                <a:latin typeface="Calibri"/>
              </a:rPr>
              <a:t>Перечень документов для участия в отборе: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48" name="Овал 9"/>
          <p:cNvSpPr/>
          <p:nvPr/>
        </p:nvSpPr>
        <p:spPr>
          <a:xfrm>
            <a:off x="806040" y="3238560"/>
            <a:ext cx="418680" cy="421560"/>
          </a:xfrm>
          <a:prstGeom prst="ellipse">
            <a:avLst/>
          </a:prstGeom>
          <a:gradFill rotWithShape="0">
            <a:gsLst>
              <a:gs pos="0">
                <a:srgbClr val="004899"/>
              </a:gs>
              <a:gs pos="100000">
                <a:srgbClr val="3c7ac7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149" name="Овал 16"/>
          <p:cNvSpPr/>
          <p:nvPr/>
        </p:nvSpPr>
        <p:spPr>
          <a:xfrm>
            <a:off x="804960" y="4048560"/>
            <a:ext cx="418680" cy="421560"/>
          </a:xfrm>
          <a:prstGeom prst="ellipse">
            <a:avLst/>
          </a:prstGeom>
          <a:gradFill rotWithShape="0">
            <a:gsLst>
              <a:gs pos="0">
                <a:srgbClr val="004899"/>
              </a:gs>
              <a:gs pos="100000">
                <a:srgbClr val="3c7ac7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150" name="Овал 17"/>
          <p:cNvSpPr/>
          <p:nvPr/>
        </p:nvSpPr>
        <p:spPr>
          <a:xfrm>
            <a:off x="804960" y="4928040"/>
            <a:ext cx="418680" cy="421560"/>
          </a:xfrm>
          <a:prstGeom prst="ellipse">
            <a:avLst/>
          </a:prstGeom>
          <a:gradFill rotWithShape="0">
            <a:gsLst>
              <a:gs pos="0">
                <a:srgbClr val="004899"/>
              </a:gs>
              <a:gs pos="100000">
                <a:srgbClr val="3c7ac7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151" name="Овал 18"/>
          <p:cNvSpPr/>
          <p:nvPr/>
        </p:nvSpPr>
        <p:spPr>
          <a:xfrm>
            <a:off x="804960" y="6066000"/>
            <a:ext cx="418680" cy="42156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  <p:sp>
        <p:nvSpPr>
          <p:cNvPr id="152" name="Овал 19"/>
          <p:cNvSpPr/>
          <p:nvPr/>
        </p:nvSpPr>
        <p:spPr>
          <a:xfrm>
            <a:off x="804960" y="7279560"/>
            <a:ext cx="418680" cy="421560"/>
          </a:xfrm>
          <a:prstGeom prst="ellipse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5ba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27" descr=""/>
          <p:cNvPicPr/>
          <p:nvPr/>
        </p:nvPicPr>
        <p:blipFill>
          <a:blip r:embed="rId1"/>
          <a:stretch/>
        </p:blipFill>
        <p:spPr>
          <a:xfrm>
            <a:off x="5332320" y="1570320"/>
            <a:ext cx="8229240" cy="4114440"/>
          </a:xfrm>
          <a:prstGeom prst="rect">
            <a:avLst/>
          </a:prstGeom>
          <a:ln w="0">
            <a:noFill/>
          </a:ln>
          <a:effectLst>
            <a:softEdge rad="112680"/>
          </a:effectLst>
          <a:scene3d>
            <a:camera prst="orthographicFront"/>
            <a:lightRig dir="t" rig="threePt"/>
          </a:scene3d>
          <a:sp3d contourW="12700">
            <a:contourClr>
              <a:srgbClr val="35bac3"/>
            </a:contourClr>
          </a:sp3d>
        </p:spPr>
      </p:pic>
      <p:sp>
        <p:nvSpPr>
          <p:cNvPr id="154" name="AutoShape 2"/>
          <p:cNvSpPr/>
          <p:nvPr/>
        </p:nvSpPr>
        <p:spPr>
          <a:xfrm>
            <a:off x="0" y="5611680"/>
            <a:ext cx="18287640" cy="4674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5" name="Group 8"/>
          <p:cNvGrpSpPr/>
          <p:nvPr/>
        </p:nvGrpSpPr>
        <p:grpSpPr>
          <a:xfrm>
            <a:off x="5658120" y="4284360"/>
            <a:ext cx="2260800" cy="2270880"/>
            <a:chOff x="5658120" y="4284360"/>
            <a:chExt cx="2260800" cy="2270880"/>
          </a:xfrm>
        </p:grpSpPr>
        <p:grpSp>
          <p:nvGrpSpPr>
            <p:cNvPr id="156" name="Group 9"/>
            <p:cNvGrpSpPr/>
            <p:nvPr/>
          </p:nvGrpSpPr>
          <p:grpSpPr>
            <a:xfrm>
              <a:off x="5658120" y="4284360"/>
              <a:ext cx="2260800" cy="2270880"/>
              <a:chOff x="5658120" y="4284360"/>
              <a:chExt cx="2260800" cy="2270880"/>
            </a:xfrm>
          </p:grpSpPr>
          <p:sp>
            <p:nvSpPr>
              <p:cNvPr id="157" name="Freeform 10"/>
              <p:cNvSpPr/>
              <p:nvPr/>
            </p:nvSpPr>
            <p:spPr>
              <a:xfrm>
                <a:off x="5658120" y="4284360"/>
                <a:ext cx="2260800" cy="22708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5289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158" name="Picture 11" descr=""/>
            <p:cNvPicPr/>
            <p:nvPr/>
          </p:nvPicPr>
          <p:blipFill>
            <a:blip r:embed="rId2"/>
            <a:stretch/>
          </p:blipFill>
          <p:spPr>
            <a:xfrm>
              <a:off x="6384960" y="5015880"/>
              <a:ext cx="807480" cy="8074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59" name="Group 12"/>
          <p:cNvGrpSpPr/>
          <p:nvPr/>
        </p:nvGrpSpPr>
        <p:grpSpPr>
          <a:xfrm>
            <a:off x="1167120" y="4284360"/>
            <a:ext cx="2260800" cy="2270880"/>
            <a:chOff x="1167120" y="4284360"/>
            <a:chExt cx="2260800" cy="2270880"/>
          </a:xfrm>
        </p:grpSpPr>
        <p:grpSp>
          <p:nvGrpSpPr>
            <p:cNvPr id="160" name="Group 13"/>
            <p:cNvGrpSpPr/>
            <p:nvPr/>
          </p:nvGrpSpPr>
          <p:grpSpPr>
            <a:xfrm>
              <a:off x="1167120" y="4284360"/>
              <a:ext cx="2260800" cy="2270880"/>
              <a:chOff x="1167120" y="4284360"/>
              <a:chExt cx="2260800" cy="2270880"/>
            </a:xfrm>
          </p:grpSpPr>
          <p:sp>
            <p:nvSpPr>
              <p:cNvPr id="161" name="Freeform 14"/>
              <p:cNvSpPr/>
              <p:nvPr/>
            </p:nvSpPr>
            <p:spPr>
              <a:xfrm>
                <a:off x="1167120" y="4284360"/>
                <a:ext cx="2260800" cy="22708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5289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162" name="Picture 15" descr=""/>
            <p:cNvPicPr/>
            <p:nvPr/>
          </p:nvPicPr>
          <p:blipFill>
            <a:blip r:embed="rId3"/>
            <a:stretch/>
          </p:blipFill>
          <p:spPr>
            <a:xfrm>
              <a:off x="1911960" y="5015880"/>
              <a:ext cx="770760" cy="8074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63" name="Picture 16" descr=""/>
          <p:cNvPicPr/>
          <p:nvPr/>
        </p:nvPicPr>
        <p:blipFill>
          <a:blip r:embed="rId4"/>
          <a:stretch/>
        </p:blipFill>
        <p:spPr>
          <a:xfrm>
            <a:off x="532800" y="619560"/>
            <a:ext cx="2259360" cy="2394000"/>
          </a:xfrm>
          <a:prstGeom prst="rect">
            <a:avLst/>
          </a:prstGeom>
          <a:ln w="0">
            <a:noFill/>
          </a:ln>
        </p:spPr>
      </p:pic>
      <p:sp>
        <p:nvSpPr>
          <p:cNvPr id="164" name="TextBox 17"/>
          <p:cNvSpPr/>
          <p:nvPr/>
        </p:nvSpPr>
        <p:spPr>
          <a:xfrm>
            <a:off x="2297520" y="339480"/>
            <a:ext cx="15065640" cy="12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2060"/>
                </a:solidFill>
                <a:latin typeface="Calibri"/>
              </a:rPr>
              <a:t>При заключении договора между центром занятости и работодателем, последний обязуется: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65" name="TextBox 19"/>
          <p:cNvSpPr/>
          <p:nvPr/>
        </p:nvSpPr>
        <p:spPr>
          <a:xfrm>
            <a:off x="359280" y="6773400"/>
            <a:ext cx="3588480" cy="18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869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Принимать на работу незанятых инвалидов/родителей на неопределенный срок.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6" name="TextBox 22"/>
          <p:cNvSpPr/>
          <p:nvPr/>
        </p:nvSpPr>
        <p:spPr>
          <a:xfrm>
            <a:off x="4718880" y="6790680"/>
            <a:ext cx="4145040" cy="25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869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Извещать центр занятости в течение 5 рабочих дней о расторжении трудового договора с незанятыми инвалидами/родителями, трудоустроенными на рабочие места.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67" name="TextBox 25"/>
          <p:cNvSpPr/>
          <p:nvPr/>
        </p:nvSpPr>
        <p:spPr>
          <a:xfrm>
            <a:off x="9447120" y="6743520"/>
            <a:ext cx="4295160" cy="25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869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Заключать трудовые договоры с другими гражданами из числа незанятых инвалидов/родителей на освободившиеся рабочие места.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68" name="Group 4"/>
          <p:cNvGrpSpPr/>
          <p:nvPr/>
        </p:nvGrpSpPr>
        <p:grpSpPr>
          <a:xfrm>
            <a:off x="10502640" y="4290480"/>
            <a:ext cx="2260800" cy="2270880"/>
            <a:chOff x="10502640" y="4290480"/>
            <a:chExt cx="2260800" cy="2270880"/>
          </a:xfrm>
        </p:grpSpPr>
        <p:grpSp>
          <p:nvGrpSpPr>
            <p:cNvPr id="169" name="Group 5"/>
            <p:cNvGrpSpPr/>
            <p:nvPr/>
          </p:nvGrpSpPr>
          <p:grpSpPr>
            <a:xfrm>
              <a:off x="10502640" y="4290480"/>
              <a:ext cx="2260800" cy="2270880"/>
              <a:chOff x="10502640" y="4290480"/>
              <a:chExt cx="2260800" cy="2270880"/>
            </a:xfrm>
          </p:grpSpPr>
          <p:sp>
            <p:nvSpPr>
              <p:cNvPr id="170" name="Freeform 6"/>
              <p:cNvSpPr/>
              <p:nvPr/>
            </p:nvSpPr>
            <p:spPr>
              <a:xfrm>
                <a:off x="10502640" y="4290480"/>
                <a:ext cx="2260800" cy="22708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5289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171" name="Picture 7" descr=""/>
            <p:cNvPicPr/>
            <p:nvPr/>
          </p:nvPicPr>
          <p:blipFill>
            <a:blip r:embed="rId5"/>
            <a:stretch/>
          </p:blipFill>
          <p:spPr>
            <a:xfrm>
              <a:off x="11233080" y="5022000"/>
              <a:ext cx="800280" cy="807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2" name="TextBox 25"/>
          <p:cNvSpPr/>
          <p:nvPr/>
        </p:nvSpPr>
        <p:spPr>
          <a:xfrm>
            <a:off x="14325480" y="6784920"/>
            <a:ext cx="3379320" cy="18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algn="ctr">
              <a:lnSpc>
                <a:spcPts val="2869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Нести ответственность за достоверность представляемых документов.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73" name="Group 8"/>
          <p:cNvGrpSpPr/>
          <p:nvPr/>
        </p:nvGrpSpPr>
        <p:grpSpPr>
          <a:xfrm>
            <a:off x="14999760" y="4286160"/>
            <a:ext cx="2260800" cy="2270880"/>
            <a:chOff x="14999760" y="4286160"/>
            <a:chExt cx="2260800" cy="2270880"/>
          </a:xfrm>
        </p:grpSpPr>
        <p:grpSp>
          <p:nvGrpSpPr>
            <p:cNvPr id="174" name="Group 9"/>
            <p:cNvGrpSpPr/>
            <p:nvPr/>
          </p:nvGrpSpPr>
          <p:grpSpPr>
            <a:xfrm>
              <a:off x="14999760" y="4286160"/>
              <a:ext cx="2260800" cy="2270880"/>
              <a:chOff x="14999760" y="4286160"/>
              <a:chExt cx="2260800" cy="2270880"/>
            </a:xfrm>
          </p:grpSpPr>
          <p:sp>
            <p:nvSpPr>
              <p:cNvPr id="175" name="Freeform 10"/>
              <p:cNvSpPr/>
              <p:nvPr/>
            </p:nvSpPr>
            <p:spPr>
              <a:xfrm>
                <a:off x="14999760" y="4286160"/>
                <a:ext cx="2260800" cy="227088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5289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176" name="Picture 11" descr=""/>
            <p:cNvPicPr/>
            <p:nvPr/>
          </p:nvPicPr>
          <p:blipFill>
            <a:blip r:embed="rId6"/>
            <a:stretch/>
          </p:blipFill>
          <p:spPr>
            <a:xfrm>
              <a:off x="15726240" y="5018040"/>
              <a:ext cx="807480" cy="80748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2"/>
          <p:cNvGrpSpPr/>
          <p:nvPr/>
        </p:nvGrpSpPr>
        <p:grpSpPr>
          <a:xfrm>
            <a:off x="1028880" y="1243800"/>
            <a:ext cx="16972920" cy="7032600"/>
            <a:chOff x="1028880" y="1243800"/>
            <a:chExt cx="16972920" cy="7032600"/>
          </a:xfrm>
        </p:grpSpPr>
        <p:sp>
          <p:nvSpPr>
            <p:cNvPr id="178" name="TextBox 3"/>
            <p:cNvSpPr/>
            <p:nvPr/>
          </p:nvSpPr>
          <p:spPr>
            <a:xfrm>
              <a:off x="4971960" y="1243800"/>
              <a:ext cx="13029840" cy="67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4400" spc="-1" strike="noStrike">
                  <a:solidFill>
                    <a:srgbClr val="0b5873"/>
                  </a:solidFill>
                  <a:latin typeface="Calibri"/>
                </a:rPr>
                <a:t>После заключения договора работодатель обязан:</a:t>
              </a:r>
              <a:endParaRPr b="0" lang="ru-RU" sz="4400" spc="-1" strike="noStrike">
                <a:latin typeface="Arial"/>
              </a:endParaRPr>
            </a:p>
          </p:txBody>
        </p:sp>
        <p:sp>
          <p:nvSpPr>
            <p:cNvPr id="179" name="TextBox 4"/>
            <p:cNvSpPr/>
            <p:nvPr/>
          </p:nvSpPr>
          <p:spPr>
            <a:xfrm>
              <a:off x="1028880" y="6147000"/>
              <a:ext cx="9208080" cy="212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</a:pPr>
              <a:endParaRPr b="0" lang="ru-RU" sz="1800" spc="-1" strike="noStrike">
                <a:latin typeface="Arial"/>
              </a:endParaRPr>
            </a:p>
            <a:p>
              <a:pPr>
                <a:lnSpc>
                  <a:spcPts val="2795"/>
                </a:lnSpc>
                <a:tabLst>
                  <a:tab algn="l" pos="0"/>
                </a:tabLst>
              </a:pP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80" name="Group 25"/>
          <p:cNvGrpSpPr/>
          <p:nvPr/>
        </p:nvGrpSpPr>
        <p:grpSpPr>
          <a:xfrm>
            <a:off x="0" y="6782400"/>
            <a:ext cx="7469640" cy="3504240"/>
            <a:chOff x="0" y="6782400"/>
            <a:chExt cx="7469640" cy="3504240"/>
          </a:xfrm>
        </p:grpSpPr>
        <p:sp>
          <p:nvSpPr>
            <p:cNvPr id="181" name="Freeform 26"/>
            <p:cNvSpPr/>
            <p:nvPr/>
          </p:nvSpPr>
          <p:spPr>
            <a:xfrm>
              <a:off x="0" y="6782400"/>
              <a:ext cx="7469640" cy="3504240"/>
            </a:xfrm>
            <a:custGeom>
              <a:avLst/>
              <a:gdLst/>
              <a:ahLst/>
              <a:rect l="l" t="t" r="r" b="b"/>
              <a:pathLst>
                <a:path w="10502345" h="4927422">
                  <a:moveTo>
                    <a:pt x="10502345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502345" y="4927422"/>
                  </a:lnTo>
                  <a:close/>
                </a:path>
              </a:pathLst>
            </a:custGeom>
            <a:solidFill>
              <a:srgbClr val="ea4b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82" name="Picture 27" descr=""/>
          <p:cNvPicPr/>
          <p:nvPr/>
        </p:nvPicPr>
        <p:blipFill>
          <a:blip r:embed="rId1"/>
          <a:stretch/>
        </p:blipFill>
        <p:spPr>
          <a:xfrm>
            <a:off x="609480" y="286200"/>
            <a:ext cx="4159080" cy="1876680"/>
          </a:xfrm>
          <a:prstGeom prst="rect">
            <a:avLst/>
          </a:prstGeom>
          <a:ln w="0">
            <a:noFill/>
          </a:ln>
        </p:spPr>
      </p:pic>
      <p:sp>
        <p:nvSpPr>
          <p:cNvPr id="183" name="TextBox 31"/>
          <p:cNvSpPr/>
          <p:nvPr/>
        </p:nvSpPr>
        <p:spPr>
          <a:xfrm>
            <a:off x="14484600" y="4489560"/>
            <a:ext cx="3517200" cy="426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создание рабочих мест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трудоустройство на рабочие места граждан из числа незанятых инвалидов/родителей по направлению центра занятости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014774318"/>
              </p:ext>
            </p:extLst>
          </p:nvPr>
        </p:nvGraphicFramePr>
        <p:xfrm>
          <a:off x="465480" y="2163240"/>
          <a:ext cx="12717000" cy="587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4" name="Group 5"/>
          <p:cNvGrpSpPr/>
          <p:nvPr/>
        </p:nvGrpSpPr>
        <p:grpSpPr>
          <a:xfrm>
            <a:off x="13542120" y="4508280"/>
            <a:ext cx="651960" cy="648720"/>
            <a:chOff x="13542120" y="4508280"/>
            <a:chExt cx="651960" cy="648720"/>
          </a:xfrm>
        </p:grpSpPr>
        <p:grpSp>
          <p:nvGrpSpPr>
            <p:cNvPr id="185" name="Group 6"/>
            <p:cNvGrpSpPr/>
            <p:nvPr/>
          </p:nvGrpSpPr>
          <p:grpSpPr>
            <a:xfrm>
              <a:off x="13542120" y="4508280"/>
              <a:ext cx="651960" cy="648720"/>
              <a:chOff x="13542120" y="4508280"/>
              <a:chExt cx="651960" cy="648720"/>
            </a:xfrm>
          </p:grpSpPr>
          <p:sp>
            <p:nvSpPr>
              <p:cNvPr id="186" name="Freeform 7"/>
              <p:cNvSpPr/>
              <p:nvPr/>
            </p:nvSpPr>
            <p:spPr>
              <a:xfrm>
                <a:off x="13542120" y="4508280"/>
                <a:ext cx="651960" cy="64872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b33"/>
              </a:solidFill>
              <a:ln w="0">
                <a:noFill/>
              </a:ln>
            </p:spPr>
            <p:style>
              <a:lnRef idx="2"/>
              <a:fillRef idx="0"/>
              <a:effectRef idx="0"/>
              <a:fontRef idx="minor"/>
            </p:style>
          </p:sp>
        </p:grpSp>
        <p:sp>
          <p:nvSpPr>
            <p:cNvPr id="187" name="TextBox 8"/>
            <p:cNvSpPr/>
            <p:nvPr/>
          </p:nvSpPr>
          <p:spPr>
            <a:xfrm>
              <a:off x="13686480" y="4704480"/>
              <a:ext cx="363600" cy="26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2072"/>
                </a:lnSpc>
              </a:pPr>
              <a:r>
                <a:rPr b="0" lang="en-US" sz="1729" spc="-1" strike="noStrike">
                  <a:solidFill>
                    <a:srgbClr val="ffffff"/>
                  </a:solidFill>
                  <a:latin typeface="Clear Sans Regular"/>
                </a:rPr>
                <a:t>1</a:t>
              </a:r>
              <a:endParaRPr b="0" lang="ru-RU" sz="1729" spc="-1" strike="noStrike">
                <a:latin typeface="Arial"/>
              </a:endParaRPr>
            </a:p>
          </p:txBody>
        </p:sp>
      </p:grpSp>
      <p:grpSp>
        <p:nvGrpSpPr>
          <p:cNvPr id="188" name="Group 5"/>
          <p:cNvGrpSpPr/>
          <p:nvPr/>
        </p:nvGrpSpPr>
        <p:grpSpPr>
          <a:xfrm>
            <a:off x="13540680" y="5994720"/>
            <a:ext cx="651960" cy="648720"/>
            <a:chOff x="13540680" y="5994720"/>
            <a:chExt cx="651960" cy="648720"/>
          </a:xfrm>
        </p:grpSpPr>
        <p:grpSp>
          <p:nvGrpSpPr>
            <p:cNvPr id="189" name="Group 6"/>
            <p:cNvGrpSpPr/>
            <p:nvPr/>
          </p:nvGrpSpPr>
          <p:grpSpPr>
            <a:xfrm>
              <a:off x="13540680" y="5994720"/>
              <a:ext cx="651960" cy="648720"/>
              <a:chOff x="13540680" y="5994720"/>
              <a:chExt cx="651960" cy="648720"/>
            </a:xfrm>
          </p:grpSpPr>
          <p:sp>
            <p:nvSpPr>
              <p:cNvPr id="190" name="Freeform 7"/>
              <p:cNvSpPr/>
              <p:nvPr/>
            </p:nvSpPr>
            <p:spPr>
              <a:xfrm>
                <a:off x="13540680" y="5994720"/>
                <a:ext cx="651960" cy="648720"/>
              </a:xfrm>
              <a:custGeom>
                <a:avLst/>
                <a:gdLst/>
                <a:ah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a4b3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91" name="TextBox 8"/>
            <p:cNvSpPr/>
            <p:nvPr/>
          </p:nvSpPr>
          <p:spPr>
            <a:xfrm>
              <a:off x="13685040" y="6190560"/>
              <a:ext cx="363600" cy="26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>
              <a:spAutoFit/>
            </a:bodyPr>
            <a:p>
              <a:pPr algn="ctr">
                <a:lnSpc>
                  <a:spcPts val="2072"/>
                </a:lnSpc>
              </a:pPr>
              <a:r>
                <a:rPr b="0" lang="ru-RU" sz="1729" spc="-1" strike="noStrike">
                  <a:solidFill>
                    <a:srgbClr val="ffffff"/>
                  </a:solidFill>
                  <a:latin typeface="Clear Sans Regular"/>
                </a:rPr>
                <a:t>2</a:t>
              </a:r>
              <a:endParaRPr b="0" lang="ru-RU" sz="1729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22" descr=""/>
          <p:cNvPicPr/>
          <p:nvPr/>
        </p:nvPicPr>
        <p:blipFill>
          <a:blip r:embed="rId1"/>
          <a:stretch/>
        </p:blipFill>
        <p:spPr>
          <a:xfrm>
            <a:off x="5080680" y="6822720"/>
            <a:ext cx="5866560" cy="3504960"/>
          </a:xfrm>
          <a:prstGeom prst="rect">
            <a:avLst/>
          </a:prstGeom>
          <a:ln w="0">
            <a:noFill/>
          </a:ln>
          <a:effectLst>
            <a:glow rad="698400">
              <a:srgbClr val="ffffff">
                <a:alpha val="63000"/>
              </a:srgbClr>
            </a:glow>
            <a:reflection algn="bl" blurRad="279400" dir="5400000" dist="50800" endPos="0" rotWithShape="0" sy="-100000"/>
            <a:softEdge rad="216000"/>
          </a:effectLst>
        </p:spPr>
      </p:pic>
      <p:grpSp>
        <p:nvGrpSpPr>
          <p:cNvPr id="193" name="Group 2"/>
          <p:cNvGrpSpPr/>
          <p:nvPr/>
        </p:nvGrpSpPr>
        <p:grpSpPr>
          <a:xfrm>
            <a:off x="14504760" y="-8640"/>
            <a:ext cx="3827160" cy="10295640"/>
            <a:chOff x="14504760" y="-8640"/>
            <a:chExt cx="3827160" cy="10295640"/>
          </a:xfrm>
        </p:grpSpPr>
        <p:sp>
          <p:nvSpPr>
            <p:cNvPr id="194" name="Freeform 3"/>
            <p:cNvSpPr/>
            <p:nvPr/>
          </p:nvSpPr>
          <p:spPr>
            <a:xfrm rot="10800000">
              <a:off x="14504760" y="-8640"/>
              <a:ext cx="3827160" cy="10295640"/>
            </a:xfrm>
            <a:custGeom>
              <a:avLst/>
              <a:gdLst/>
              <a:ahLst/>
              <a:rect l="l" t="t" r="r" b="b"/>
              <a:pathLst>
                <a:path w="5381213" h="14475665">
                  <a:moveTo>
                    <a:pt x="5381213" y="14475665"/>
                  </a:moveTo>
                  <a:lnTo>
                    <a:pt x="0" y="14475665"/>
                  </a:lnTo>
                  <a:lnTo>
                    <a:pt x="0" y="0"/>
                  </a:lnTo>
                  <a:lnTo>
                    <a:pt x="5381213" y="14475665"/>
                  </a:lnTo>
                  <a:close/>
                </a:path>
              </a:pathLst>
            </a:custGeom>
            <a:solidFill>
              <a:srgbClr val="ea4b3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5" name="Group 4"/>
          <p:cNvGrpSpPr/>
          <p:nvPr/>
        </p:nvGrpSpPr>
        <p:grpSpPr>
          <a:xfrm>
            <a:off x="10580040" y="360"/>
            <a:ext cx="7751880" cy="3504240"/>
            <a:chOff x="10580040" y="360"/>
            <a:chExt cx="7751880" cy="3504240"/>
          </a:xfrm>
        </p:grpSpPr>
        <p:sp>
          <p:nvSpPr>
            <p:cNvPr id="196" name="Freeform 5"/>
            <p:cNvSpPr/>
            <p:nvPr/>
          </p:nvSpPr>
          <p:spPr>
            <a:xfrm rot="10800000">
              <a:off x="10580040" y="0"/>
              <a:ext cx="7751880" cy="3504240"/>
            </a:xfrm>
            <a:custGeom>
              <a:avLst/>
              <a:gdLst/>
              <a:ahLst/>
              <a:rect l="l" t="t" r="r" b="b"/>
              <a:pathLst>
                <a:path w="10899363" h="4927422">
                  <a:moveTo>
                    <a:pt x="10899363" y="4927422"/>
                  </a:moveTo>
                  <a:lnTo>
                    <a:pt x="0" y="4927422"/>
                  </a:lnTo>
                  <a:lnTo>
                    <a:pt x="0" y="0"/>
                  </a:lnTo>
                  <a:lnTo>
                    <a:pt x="10899363" y="4927422"/>
                  </a:lnTo>
                  <a:close/>
                </a:path>
              </a:pathLst>
            </a:custGeom>
            <a:solidFill>
              <a:srgbClr val="05289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97" name="Picture 27" descr=""/>
          <p:cNvPicPr/>
          <p:nvPr/>
        </p:nvPicPr>
        <p:blipFill>
          <a:blip r:embed="rId2"/>
          <a:stretch/>
        </p:blipFill>
        <p:spPr>
          <a:xfrm>
            <a:off x="609480" y="286200"/>
            <a:ext cx="4159080" cy="1876680"/>
          </a:xfrm>
          <a:prstGeom prst="rect">
            <a:avLst/>
          </a:prstGeom>
          <a:ln w="0">
            <a:noFill/>
          </a:ln>
        </p:spPr>
      </p:pic>
      <p:sp>
        <p:nvSpPr>
          <p:cNvPr id="198" name="Объект 6"/>
          <p:cNvSpPr txBox="1"/>
          <p:nvPr/>
        </p:nvSpPr>
        <p:spPr>
          <a:xfrm>
            <a:off x="1600200" y="3823920"/>
            <a:ext cx="14637240" cy="43430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заявление о предоставлении субсидии в свободной форме;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копии приказов (распоряжений) о приеме на работу незанятых инвалидов/родителей;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копии договоров, актов выполненных работ, накладных, счетов-фактур, товарных чеков и иных документов, подтверждающих расходы по созданию рабочих мест.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Box 3"/>
          <p:cNvSpPr/>
          <p:nvPr/>
        </p:nvSpPr>
        <p:spPr>
          <a:xfrm>
            <a:off x="609480" y="2292480"/>
            <a:ext cx="12572640" cy="121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b5873"/>
                </a:solidFill>
                <a:latin typeface="Calibri"/>
              </a:rPr>
              <a:t>Для получения субсидии работодатель представляет в центр занятости следующие документы: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200" name="Пятиугольник 5"/>
          <p:cNvSpPr/>
          <p:nvPr/>
        </p:nvSpPr>
        <p:spPr>
          <a:xfrm>
            <a:off x="609480" y="3905640"/>
            <a:ext cx="761760" cy="533160"/>
          </a:xfrm>
          <a:prstGeom prst="homePlate">
            <a:avLst>
              <a:gd name="adj" fmla="val 50000"/>
            </a:avLst>
          </a:prstGeom>
          <a:solidFill>
            <a:srgbClr val="0048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Пятиугольник 20"/>
          <p:cNvSpPr/>
          <p:nvPr/>
        </p:nvSpPr>
        <p:spPr>
          <a:xfrm>
            <a:off x="609480" y="4984200"/>
            <a:ext cx="761760" cy="533160"/>
          </a:xfrm>
          <a:prstGeom prst="homePlate">
            <a:avLst>
              <a:gd name="adj" fmla="val 50000"/>
            </a:avLst>
          </a:prstGeom>
          <a:solidFill>
            <a:srgbClr val="0048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Пятиугольник 21"/>
          <p:cNvSpPr/>
          <p:nvPr/>
        </p:nvSpPr>
        <p:spPr>
          <a:xfrm>
            <a:off x="634680" y="6289560"/>
            <a:ext cx="761760" cy="533160"/>
          </a:xfrm>
          <a:prstGeom prst="homePlate">
            <a:avLst>
              <a:gd name="adj" fmla="val 50000"/>
            </a:avLst>
          </a:prstGeom>
          <a:solidFill>
            <a:srgbClr val="004899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Application>LibreOffice/7.1.4.2$Windows_X86_64 LibreOffice_project/a529a4fab45b75fefc5b6226684193eb000654f6</Application>
  <AppVersion>15.0000</AppVersion>
  <Words>520</Words>
  <Paragraphs>73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admin</dc:creator>
  <dc:description/>
  <dc:identifier>DAE1-U4C5zQ</dc:identifier>
  <dc:language>ru-RU</dc:language>
  <cp:lastModifiedBy/>
  <dcterms:modified xsi:type="dcterms:W3CDTF">2023-08-11T11:13:22Z</dcterms:modified>
  <cp:revision>22</cp:revision>
  <dc:subject/>
  <dc:title>Синий и Красный Диагональные Блоки Отчет о Продажах Презентация о Продажах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10</vt:i4>
  </property>
</Properties>
</file>